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81" r:id="rId2"/>
    <p:sldId id="2979" r:id="rId3"/>
    <p:sldId id="2983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3186" y="20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4F3668-16E6-4523-813D-2857506ABA43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A5230B-6013-4D52-8ABD-0C7C858E2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5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D7008-808A-4472-8141-7E4A59DB5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4D4DFA-E567-4D46-A4E2-91EEC8F9C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D5806-F03F-4B0B-B691-E04EBDF3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D1AB3-7622-4FED-9B62-624817889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9D780-6A23-4876-AA2B-2C7BF23F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1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4941-32C3-48BD-B1E8-FA2385A4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74B00-2249-48A8-8842-0C9103B86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33D8F-83C0-4636-8B8F-C34B2644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865A9-4E78-4722-984B-FED0F4D01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11007-7F25-464C-9925-79172EEA7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1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49D42C-DA46-4978-8DD1-A11F23ABF7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281CD1-3F77-448C-BC97-B09C4896C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A0770-6237-45DE-A166-75852A610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609A4-4349-4CC2-8751-0E92C389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F3FE8-1C52-4C33-9D91-4CD87D4C9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81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p Issu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DF9601-DC08-4556-BFCC-6E8A4998EC4A}"/>
              </a:ext>
            </a:extLst>
          </p:cNvPr>
          <p:cNvSpPr/>
          <p:nvPr userDrawn="1"/>
        </p:nvSpPr>
        <p:spPr>
          <a:xfrm>
            <a:off x="0" y="1"/>
            <a:ext cx="12192000" cy="169068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1690689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Top Issues for 2018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AE8703-22A8-463E-8609-08B1D71675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7167" y="2015203"/>
            <a:ext cx="10959348" cy="379566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3FEA6D-C979-46F9-8420-3F009CA2CF20}"/>
              </a:ext>
            </a:extLst>
          </p:cNvPr>
          <p:cNvSpPr txBox="1"/>
          <p:nvPr userDrawn="1"/>
        </p:nvSpPr>
        <p:spPr>
          <a:xfrm>
            <a:off x="2805812" y="6488668"/>
            <a:ext cx="665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Improving Lives </a:t>
            </a:r>
            <a:r>
              <a:rPr lang="en-US" sz="1800" b="0" i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by</a:t>
            </a:r>
            <a:r>
              <a:rPr lang="en-US" sz="1800" b="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 Delivering Solutions </a:t>
            </a:r>
            <a:r>
              <a:rPr lang="en-US" sz="1800" b="0" i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for</a:t>
            </a:r>
            <a:r>
              <a:rPr lang="en-US" sz="1800" b="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 Quality Care</a:t>
            </a:r>
          </a:p>
        </p:txBody>
      </p:sp>
    </p:spTree>
    <p:extLst>
      <p:ext uri="{BB962C8B-B14F-4D97-AF65-F5344CB8AC3E}">
        <p14:creationId xmlns:p14="http://schemas.microsoft.com/office/powerpoint/2010/main" val="40593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6D46-09DB-4A16-94C4-A30984CA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C7B8-CC2E-4EFA-8D5F-B6E210075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83679-EFCF-4FC3-ACFC-3527315F0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FB490-D283-4659-8140-9B5DB1A4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B2B4B-1755-4966-85D1-D517AF68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2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611-6B40-4315-856E-F95AF2BCC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D9752-1805-4C75-AEC9-532D99C29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C24A0-622F-42E3-B9D1-67450595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CC528-CBCB-498D-8A4B-C3A8D4F17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CE1FE-10B6-4506-89F2-BEC12494F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0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A9840-70D4-4CCD-8C41-4A97BA8DD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B2489-2056-4B09-9124-C6FEEB3AE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13BE8-828E-4F06-9B58-7C0E62A9E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C6091-1F63-409F-86B3-27AD595F2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54C65-F97F-41C7-88A9-CF57A4E52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6B0A7-E498-430B-906C-286B1A21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6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DCFAC-27C2-414A-95FD-9FC350716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6923A-B784-49B2-A9A2-6995A20B6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97630-E7A5-4D94-88E8-74A3DF14C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6F205-3AFC-41D6-B8A9-B1648D10F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F76689-9BD0-4A02-B9DF-D46493D50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780470-63B8-45A1-98D1-8C835260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08C4B-31E5-4F43-B1D3-3A4EE60C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6F5C41-0C4C-4424-9AB8-96D516C10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7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3316-F822-4D48-BA31-B4C97BA6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988295-16EE-4E47-B9F8-50A1C6C9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5247B-6BAE-4A15-A493-F9985965B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C2FF99-12E6-4ED5-B699-FFDC8E6B5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7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5D793-D267-4EFD-89FE-51107CF3F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7A3BB-8200-4F76-B485-6B1B6CCE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488E7-DB78-452C-BEBB-9A00C1189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3D629-D7FA-4615-A759-74EED29E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12F7B-D4CE-4668-9A27-7C52A9229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631E0-6959-4580-A1C3-0ECD7BFCE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FCB26-7B12-4BA6-8457-B68C92216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A54A4-4CD5-4C5F-8443-F31C2DE7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C4ED7-77F9-4712-8CBA-1CFA4D611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43EDA-5762-41EA-8B30-885ED6A08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1966A-178D-427F-9A38-8B87D9B31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72EAB-0A4A-4578-8291-867F2FECF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DAD28-479C-4E20-A782-6BFD58747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06552-CBFF-410A-84E5-47746D5D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9B505-729E-42B1-9C49-DCE9ACC0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2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D8901-F41E-4765-988E-10839931D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2318E-45C7-47E2-92F8-F42A9B84A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6F21B-8DC9-48C7-B0C8-E4F7C473A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E3824-5838-445D-8DD8-72FC339E20C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8CC5A-2446-4F9F-8C7F-490ED471A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575F-E486-4D2A-9A58-FC2C8FD29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09F06-B50D-42ED-BCF0-6A77E73B1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5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variants/omicron-variant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S0140-6736(21)02758-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rossmark.crossref.org/dialog?doi=10.1016%2FS0140-6736(21)02758-6&amp;domain=www.thelancet.com&amp;uri_scheme=https%3A&amp;cm_version=v2.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rxiv.org/content/10.1101/2021.12.10.21267534v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ahri.org/omicron-incompletely-escapes-immunity-induced-by-the-pfizer-vaccine/" TargetMode="External"/><Relationship Id="rId4" Type="http://schemas.openxmlformats.org/officeDocument/2006/relationships/hyperlink" Target="https://www.pfizer.com/news/press-release/press-release-detail/pfizer-and-biontech-provide-update-omicron-varia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4D74D-A7F4-4FFB-B0CE-45046799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Omicron Variant Spreading Quickly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20BCD-940C-4D81-B25E-6F4831F08A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4001" y="1840105"/>
            <a:ext cx="3638152" cy="3795661"/>
          </a:xfrm>
        </p:spPr>
        <p:txBody>
          <a:bodyPr>
            <a:normAutofit/>
          </a:bodyPr>
          <a:lstStyle/>
          <a:p>
            <a:r>
              <a:rPr lang="en-US" dirty="0"/>
              <a:t>First case Nov 9</a:t>
            </a:r>
            <a:r>
              <a:rPr lang="en-US" baseline="30000" dirty="0"/>
              <a:t>th</a:t>
            </a:r>
            <a:r>
              <a:rPr lang="en-US" dirty="0"/>
              <a:t> in S. Africa</a:t>
            </a:r>
          </a:p>
          <a:p>
            <a:pPr lvl="1"/>
            <a:r>
              <a:rPr lang="en-US" dirty="0"/>
              <a:t>Now in 60 countries</a:t>
            </a:r>
          </a:p>
          <a:p>
            <a:pPr lvl="1"/>
            <a:r>
              <a:rPr lang="en-US" dirty="0"/>
              <a:t>43 cases in US</a:t>
            </a:r>
          </a:p>
          <a:p>
            <a:pPr lvl="2"/>
            <a:r>
              <a:rPr lang="en-US" dirty="0"/>
              <a:t>2/3</a:t>
            </a:r>
            <a:r>
              <a:rPr lang="en-US" baseline="30000" dirty="0"/>
              <a:t>rd</a:t>
            </a:r>
            <a:r>
              <a:rPr lang="en-US" dirty="0"/>
              <a:t> acquired in US</a:t>
            </a:r>
          </a:p>
          <a:p>
            <a:pPr lvl="1"/>
            <a:r>
              <a:rPr lang="en-US" dirty="0"/>
              <a:t>Waste-water tests</a:t>
            </a:r>
          </a:p>
          <a:p>
            <a:pPr lvl="2"/>
            <a:r>
              <a:rPr lang="en-US" dirty="0"/>
              <a:t>North, Central &amp; Southern CA</a:t>
            </a:r>
          </a:p>
          <a:p>
            <a:pPr lvl="2"/>
            <a:r>
              <a:rPr lang="en-US" dirty="0"/>
              <a:t>Boulder CO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9AF7B9-C635-4EC5-B8BF-67F81EA59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161" y="1639106"/>
            <a:ext cx="8199831" cy="45784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82516D-6EC1-49FD-B705-B5CBC527D06E}"/>
              </a:ext>
            </a:extLst>
          </p:cNvPr>
          <p:cNvSpPr txBox="1"/>
          <p:nvPr/>
        </p:nvSpPr>
        <p:spPr>
          <a:xfrm>
            <a:off x="2801566" y="6211668"/>
            <a:ext cx="939043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As of Dec 10</a:t>
            </a:r>
            <a:r>
              <a:rPr lang="en-US" baseline="30000" dirty="0"/>
              <a:t>th</a:t>
            </a:r>
            <a:r>
              <a:rPr lang="en-US" dirty="0"/>
              <a:t> 2021 per CDC website: </a:t>
            </a:r>
          </a:p>
          <a:p>
            <a:pPr algn="ctr"/>
            <a:r>
              <a:rPr lang="en-US" dirty="0">
                <a:hlinkClick r:id="rId3"/>
              </a:rPr>
              <a:t>https://www.cdc.gov/coronavirus/2019-ncov/variants/omicron-variant.html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4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C26B6-8878-41EE-BEE2-4BF7F8E9A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Omicron More Infectious Delta Variant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8AF5B77-2ED0-4C3F-B9AA-1492133F0C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6326" y="1802641"/>
            <a:ext cx="10959348" cy="37956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UK study of infection spread in households</a:t>
            </a:r>
          </a:p>
          <a:p>
            <a:pPr lvl="1"/>
            <a:r>
              <a:rPr lang="en-US" dirty="0"/>
              <a:t>Omicron 3.2x more likely to spread to household contacts vs Delta</a:t>
            </a:r>
          </a:p>
          <a:p>
            <a:r>
              <a:rPr lang="en-US" dirty="0">
                <a:latin typeface="Arial"/>
                <a:cs typeface="Arial"/>
              </a:rPr>
              <a:t>In South Africa Omicron</a:t>
            </a:r>
            <a:endParaRPr lang="en-US" dirty="0"/>
          </a:p>
          <a:p>
            <a:pPr lvl="1"/>
            <a:r>
              <a:rPr lang="en-US" dirty="0"/>
              <a:t>Cases are doubling every 2-3 days which is faster than Delta surge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9F2B6B-2160-48F4-82CE-402DDAC69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15" y="3588638"/>
            <a:ext cx="6988173" cy="326936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99AF7E9-8FBF-4C1A-BA8E-DDECD2C8108E}"/>
              </a:ext>
            </a:extLst>
          </p:cNvPr>
          <p:cNvSpPr txBox="1"/>
          <p:nvPr/>
        </p:nvSpPr>
        <p:spPr>
          <a:xfrm>
            <a:off x="8025665" y="5861210"/>
            <a:ext cx="421896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Lancet 398 (10317):p2126-2128 </a:t>
            </a:r>
            <a:r>
              <a:rPr lang="en-US" sz="1200" dirty="0" err="1">
                <a:solidFill>
                  <a:srgbClr val="00206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Published:December</a:t>
            </a:r>
            <a:r>
              <a:rPr lang="en-US" sz="1200" dirty="0">
                <a:solidFill>
                  <a:srgbClr val="00206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03, 2021DOI:</a:t>
            </a:r>
            <a:r>
              <a:rPr lang="en-US" sz="1200" u="sng" dirty="0">
                <a:solidFill>
                  <a:srgbClr val="002060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https://doi.org/10.1016/S0140-6736(21)02758-6</a:t>
            </a:r>
            <a:endParaRPr lang="en-US" sz="1200" u="sng" dirty="0">
              <a:solidFill>
                <a:srgbClr val="002060"/>
              </a:solidFill>
              <a:effectLst/>
              <a:latin typeface="Source Sans Pro" panose="020B05030304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AutoShape 2">
            <a:hlinkClick r:id="rId4"/>
            <a:extLst>
              <a:ext uri="{FF2B5EF4-FFF2-40B4-BE49-F238E27FC236}">
                <a16:creationId xmlns:a16="http://schemas.microsoft.com/office/drawing/2014/main" id="{C3E3D467-25F2-46E4-B604-D1EF8F4BDC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54625" y="-862013"/>
            <a:ext cx="1428750" cy="142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5">
            <a:hlinkClick r:id="rId4"/>
            <a:extLst>
              <a:ext uri="{FF2B5EF4-FFF2-40B4-BE49-F238E27FC236}">
                <a16:creationId xmlns:a16="http://schemas.microsoft.com/office/drawing/2014/main" id="{793CD4D3-C702-426A-817A-2889F79908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07025" y="-709613"/>
            <a:ext cx="1428750" cy="142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E34ED-36E6-4AB4-9420-4770A9C1F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the Vaccines work against Omicron?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BE467-7D65-4770-850C-D985313FD7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5286" y="1807679"/>
            <a:ext cx="10959348" cy="3795661"/>
          </a:xfrm>
        </p:spPr>
        <p:txBody>
          <a:bodyPr/>
          <a:lstStyle/>
          <a:p>
            <a:r>
              <a:rPr lang="en-US" sz="2000" dirty="0"/>
              <a:t>UK study by Oxford university</a:t>
            </a:r>
            <a:r>
              <a:rPr lang="en-US" sz="2000" baseline="30000" dirty="0"/>
              <a:t>1</a:t>
            </a:r>
            <a:r>
              <a:rPr lang="en-US" sz="2000" dirty="0"/>
              <a:t> found mRNA vaccines</a:t>
            </a:r>
          </a:p>
          <a:p>
            <a:pPr lvl="1"/>
            <a:r>
              <a:rPr lang="en-US" sz="1800" dirty="0"/>
              <a:t>2 doses 		34% effectiveness</a:t>
            </a:r>
          </a:p>
          <a:p>
            <a:pPr lvl="1"/>
            <a:r>
              <a:rPr lang="en-US" sz="1800" dirty="0"/>
              <a:t>2 doses + booster	74% effectiveness</a:t>
            </a:r>
          </a:p>
          <a:p>
            <a:r>
              <a:rPr lang="en-US" sz="2000" dirty="0"/>
              <a:t>Preliminary study by Pfizer found booster increased neutralizing antibodies in lab cells infected by Omicron by 25 fold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</a:p>
          <a:p>
            <a:r>
              <a:rPr lang="en-US" sz="2000" dirty="0"/>
              <a:t>South Africa looking at antibodies blocking infection in laboratory cells shows booster and prior infection better than just fully vaccinated</a:t>
            </a:r>
            <a:r>
              <a:rPr lang="en-US" sz="2000" baseline="30000" dirty="0"/>
              <a:t>3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06E7B8-E29F-4E29-BCF5-EFDC14D32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5702" y="3832181"/>
            <a:ext cx="3691556" cy="24276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B8BB9B-7B0D-4F5F-B5D6-3F5E725CFD5F}"/>
              </a:ext>
            </a:extLst>
          </p:cNvPr>
          <p:cNvSpPr txBox="1"/>
          <p:nvPr/>
        </p:nvSpPr>
        <p:spPr>
          <a:xfrm>
            <a:off x="201038" y="6304001"/>
            <a:ext cx="9716219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i="1" baseline="30000" dirty="0"/>
              <a:t>1 </a:t>
            </a:r>
            <a:r>
              <a:rPr lang="en-US" sz="1000" i="1" dirty="0"/>
              <a:t>Reduced Neutralization of SAR-COV-s Omicron B.1.529 variant by post-immunization serum. </a:t>
            </a:r>
            <a:r>
              <a:rPr lang="en-US" sz="1000" i="1" dirty="0">
                <a:hlinkClick r:id="rId3"/>
              </a:rPr>
              <a:t>Published on line </a:t>
            </a:r>
            <a:r>
              <a:rPr lang="en-US" sz="1000" i="1" dirty="0"/>
              <a:t>Dec 13th 2021 </a:t>
            </a:r>
            <a:r>
              <a:rPr lang="en-US" sz="1000" b="1" i="0" dirty="0" err="1">
                <a:solidFill>
                  <a:srgbClr val="333333"/>
                </a:solidFill>
                <a:effectLst/>
                <a:latin typeface="GillSansRegular"/>
              </a:rPr>
              <a:t>doi</a:t>
            </a:r>
            <a:r>
              <a:rPr lang="en-US" sz="1000" b="1" i="0" dirty="0">
                <a:solidFill>
                  <a:srgbClr val="333333"/>
                </a:solidFill>
                <a:effectLst/>
                <a:latin typeface="GillSansRegular"/>
              </a:rPr>
              <a:t>:</a:t>
            </a:r>
            <a:r>
              <a:rPr lang="en-US" sz="1000" b="0" i="0" dirty="0">
                <a:solidFill>
                  <a:srgbClr val="333333"/>
                </a:solidFill>
                <a:effectLst/>
                <a:latin typeface="GillSansRegular"/>
              </a:rPr>
              <a:t> https://doi.org/10.1101/2021.12.10.21267534</a:t>
            </a:r>
          </a:p>
          <a:p>
            <a:r>
              <a:rPr lang="en-US" sz="1000" i="1" baseline="30000" dirty="0"/>
              <a:t>2</a:t>
            </a:r>
            <a:r>
              <a:rPr lang="en-US" sz="1000" i="1" dirty="0"/>
              <a:t> Pfizer and </a:t>
            </a:r>
            <a:r>
              <a:rPr lang="en-US" sz="1000" i="1" dirty="0" err="1"/>
              <a:t>Biontech</a:t>
            </a:r>
            <a:r>
              <a:rPr lang="en-US" sz="1000" i="1" dirty="0"/>
              <a:t> provide update on omicron variant. Released Dec 8</a:t>
            </a:r>
            <a:r>
              <a:rPr lang="en-US" sz="1000" i="1" baseline="30000" dirty="0"/>
              <a:t>th</a:t>
            </a:r>
            <a:r>
              <a:rPr lang="en-US" sz="1000" i="1" dirty="0"/>
              <a:t> 2021 </a:t>
            </a:r>
            <a:r>
              <a:rPr lang="en-US" sz="1000" i="1" dirty="0">
                <a:hlinkClick r:id="rId4"/>
              </a:rPr>
              <a:t>Pfizer press release</a:t>
            </a:r>
            <a:endParaRPr lang="en-US" sz="1000" i="1" dirty="0"/>
          </a:p>
          <a:p>
            <a:r>
              <a:rPr lang="en-US" sz="1000" i="1" baseline="30000" dirty="0"/>
              <a:t>3</a:t>
            </a:r>
            <a:r>
              <a:rPr lang="en-US" sz="1000" i="1" dirty="0"/>
              <a:t>African Health Research Institute Published online Dec7th 2021 at:  </a:t>
            </a:r>
            <a:r>
              <a:rPr lang="en-US" sz="1000" i="1" dirty="0">
                <a:hlinkClick r:id="rId5"/>
              </a:rPr>
              <a:t>https://www.ahri.org/omicron-incompletely-escapes-immunity-induced-by-the-pfizer-vaccine/</a:t>
            </a:r>
            <a:r>
              <a:rPr lang="en-US" sz="10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084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255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GillSansRegular</vt:lpstr>
      <vt:lpstr>Source Sans Pro</vt:lpstr>
      <vt:lpstr>Office Theme</vt:lpstr>
      <vt:lpstr>Omicron Variant Spreading Quickly</vt:lpstr>
      <vt:lpstr>Omicron More Infectious Delta Variant</vt:lpstr>
      <vt:lpstr>Do the Vaccines work against Omicron?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in Louisiana Case</dc:title>
  <dc:creator>Rae Anne Davis</dc:creator>
  <cp:lastModifiedBy>Deeksha Kapoor</cp:lastModifiedBy>
  <cp:revision>7</cp:revision>
  <cp:lastPrinted>2021-12-15T17:52:37Z</cp:lastPrinted>
  <dcterms:created xsi:type="dcterms:W3CDTF">2021-12-15T17:09:57Z</dcterms:created>
  <dcterms:modified xsi:type="dcterms:W3CDTF">2021-12-15T21:19:54Z</dcterms:modified>
</cp:coreProperties>
</file>