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1" r:id="rId5"/>
    <p:sldId id="262" r:id="rId6"/>
    <p:sldId id="264" r:id="rId7"/>
    <p:sldId id="266" r:id="rId8"/>
    <p:sldId id="265" r:id="rId9"/>
    <p:sldId id="271" r:id="rId10"/>
    <p:sldId id="260" r:id="rId11"/>
    <p:sldId id="268" r:id="rId12"/>
    <p:sldId id="269" r:id="rId13"/>
    <p:sldId id="270" r:id="rId14"/>
    <p:sldId id="288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7A63DD-64B5-42F2-9E9E-418D29314BC9}" v="1" dt="2021-08-12T14:32:07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rown" userId="2800ccc5-3d3b-4ac3-acfc-b744d8af5e88" providerId="ADAL" clId="{B77A63DD-64B5-42F2-9E9E-418D29314BC9}"/>
    <pc:docChg chg="addSld modSld">
      <pc:chgData name="Laura Brown" userId="2800ccc5-3d3b-4ac3-acfc-b744d8af5e88" providerId="ADAL" clId="{B77A63DD-64B5-42F2-9E9E-418D29314BC9}" dt="2021-08-12T14:32:07.760" v="0"/>
      <pc:docMkLst>
        <pc:docMk/>
      </pc:docMkLst>
      <pc:sldChg chg="add">
        <pc:chgData name="Laura Brown" userId="2800ccc5-3d3b-4ac3-acfc-b744d8af5e88" providerId="ADAL" clId="{B77A63DD-64B5-42F2-9E9E-418D29314BC9}" dt="2021-08-12T14:32:07.760" v="0"/>
        <pc:sldMkLst>
          <pc:docMk/>
          <pc:sldMk cId="1895495515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6AC6-1D19-44DD-9B4B-36C2FD1C1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9E3A0-08C3-4977-9C8C-60A47FA65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5D546-FBDF-4E1D-B316-5388B267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AC333-12D9-4E7B-B801-B7655AB0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CBADC-2BCC-4988-93E8-B052A8A0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9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9B8E-89B1-46F5-9A2F-4C0D5445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9EF84-03E4-4402-A34E-DDE63615D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C5100-379A-4246-90EC-B02FEA56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744C6-566F-4CDC-BD08-11A61E58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D7DE3-D708-4C3A-BFE0-D18B930A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9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C110D-229F-40D8-AA66-928CA7FA4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15849-4CD7-4482-A4B6-376686727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44028-12D5-48DF-B1AF-7A12B7A6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DF987-E0B6-4ECE-8769-2BBF215C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93175-9B14-44A6-87CD-1BD771D3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2D23-75A8-4113-970D-F533E69C5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13F78-AAAE-47DE-9F5A-F0FD8A369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D7B03-E0DF-4980-B294-1AFEF23A3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EE869-1DB8-42F1-B7FF-3BADD270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BB222-81EE-4344-A42B-15405A4C1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6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E3C3-F344-44AA-9E2E-4E9F0E78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B26A1-83AA-48A5-A603-AA76FE0BB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39E9A-95B9-4FB2-91BA-57ABC035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1FD41-B0A3-481C-8E4B-4569A0493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B1D9-F0AF-4563-9FF2-5D4FE17C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7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A3CA-E373-41E0-80F5-EBC52411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47813-1A26-4DDE-9B76-AA5B1D5FB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3FE8E-A73F-421A-B234-D391A1F3A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9ED52-3CA1-4BBD-96FE-DDFCBD98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40FCC-2ACC-4BD1-A812-EF95420C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9D3A0-C05D-48C8-8249-B08ECB91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7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3CF09-5F81-4BD2-84BE-5BB45436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F9BBF-E1C4-44D7-BE50-27AB431FD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23C5A-EF23-4395-8C91-405166FA2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3CBD95-8E7B-45BB-A1F8-60EAEE2A3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A88CE-D493-4CA2-B9F7-593C20A1E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55FED1-D97B-430D-8A22-A4D61E30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209368-0C51-4F6C-9A25-24F8B018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B83D5-2210-427C-8834-4ED3C54F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4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7061F-F2E2-47DB-8B72-05F29423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4F1EF-0E8A-4837-B893-4D1097A1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03FCEB-7A49-4555-8A0E-09D29C03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DC56E-413F-4518-96B7-81D40F5C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9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ABD63-19C6-483A-B502-728F8926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A2D41-E5EC-4010-B458-CB256541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1D268-FA21-46CE-A26E-C5E01897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2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365D-8FE3-4645-9920-1BF639F8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05D9E-C7F0-44C2-9D1D-A176D9BA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20603-2845-4872-A539-B2C467136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0F83B-1FCE-4B65-8488-1D941D97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4015B-4A47-402B-9399-C6A1434F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6F73B-5065-4FA9-9387-622FAF58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8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A941-75FD-454A-973D-4F4A676F7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DFEF69-F9E3-4FB5-A6A0-3CB7A21AC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194AE-EC22-44EB-B10A-85C7DC281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28123-3ED4-4AF7-8835-A665AF78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E5045-3BA5-4735-A450-060A348C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91CB8-CC10-4A51-B3AC-BAC1F2F1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6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E4997-F7E8-463E-A5C9-E3BC6604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DE06A-B869-4F15-BEAE-875F9E09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F04F9-BB87-41ED-A7AE-0E58FA76D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D95C-3F68-4650-9ED0-EFE7FFDF461A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EDB67-F1B2-4C4A-B508-8156931E7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C22C6-4906-4802-8ED0-AA4B29964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B84B-BB40-425F-83A9-E48BB8A482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talley@isdh.in.gov" TargetMode="External"/><Relationship Id="rId13" Type="http://schemas.openxmlformats.org/officeDocument/2006/relationships/hyperlink" Target="mailto:lweaver@isdh.in.gov" TargetMode="External"/><Relationship Id="rId18" Type="http://schemas.openxmlformats.org/officeDocument/2006/relationships/image" Target="../media/image1.jpg"/><Relationship Id="rId3" Type="http://schemas.openxmlformats.org/officeDocument/2006/relationships/hyperlink" Target="mailto:amkent1@isdh.in.gov" TargetMode="External"/><Relationship Id="rId7" Type="http://schemas.openxmlformats.org/officeDocument/2006/relationships/hyperlink" Target="mailto:DMcCormick@isdh.IN.gov" TargetMode="External"/><Relationship Id="rId12" Type="http://schemas.openxmlformats.org/officeDocument/2006/relationships/hyperlink" Target="mailto:bburoker@isdh.in.gov" TargetMode="External"/><Relationship Id="rId17" Type="http://schemas.openxmlformats.org/officeDocument/2006/relationships/hyperlink" Target="mailto:ppontones@isdh.IN.gov" TargetMode="External"/><Relationship Id="rId2" Type="http://schemas.openxmlformats.org/officeDocument/2006/relationships/hyperlink" Target="mailto:ldavenport@ihca.org" TargetMode="External"/><Relationship Id="rId16" Type="http://schemas.openxmlformats.org/officeDocument/2006/relationships/hyperlink" Target="mailto:midonner@isdh.in.gov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kewhite@isdh.in.gov" TargetMode="External"/><Relationship Id="rId11" Type="http://schemas.openxmlformats.org/officeDocument/2006/relationships/hyperlink" Target="mailto:russ@probarisystems.com" TargetMode="External"/><Relationship Id="rId5" Type="http://schemas.openxmlformats.org/officeDocument/2006/relationships/hyperlink" Target="mailto:pkrievins@isdh.in.gov" TargetMode="External"/><Relationship Id="rId15" Type="http://schemas.openxmlformats.org/officeDocument/2006/relationships/hyperlink" Target="mailto:pkrombach2@isdh.in.gov" TargetMode="External"/><Relationship Id="rId10" Type="http://schemas.openxmlformats.org/officeDocument/2006/relationships/hyperlink" Target="mailto:svuppalanchi@isdh.in.gov" TargetMode="External"/><Relationship Id="rId4" Type="http://schemas.openxmlformats.org/officeDocument/2006/relationships/hyperlink" Target="mailto:JSpivey1@isdh.IN.gov" TargetMode="External"/><Relationship Id="rId9" Type="http://schemas.openxmlformats.org/officeDocument/2006/relationships/hyperlink" Target="mailto:zcattell@ihca.org" TargetMode="External"/><Relationship Id="rId14" Type="http://schemas.openxmlformats.org/officeDocument/2006/relationships/hyperlink" Target="mailto:jkulik@isdh.in.gov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35A83F9-3937-48BD-8CE6-2279515F9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770" y="4459052"/>
            <a:ext cx="9144000" cy="1894551"/>
          </a:xfrm>
        </p:spPr>
        <p:txBody>
          <a:bodyPr>
            <a:normAutofit/>
          </a:bodyPr>
          <a:lstStyle/>
          <a:p>
            <a:pPr algn="l"/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 </a:t>
            </a:r>
          </a:p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 Cattell, President</a:t>
            </a:r>
          </a:p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Lori Davenport, Director of Regulatory &amp; Clinical Affairs</a:t>
            </a:r>
          </a:p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Brown, Director of Legislative &amp; Legal Affairs</a:t>
            </a:r>
          </a:p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84404D-EA40-42F8-B75D-3C63E9AC3DC1}"/>
              </a:ext>
            </a:extLst>
          </p:cNvPr>
          <p:cNvSpPr/>
          <p:nvPr/>
        </p:nvSpPr>
        <p:spPr>
          <a:xfrm>
            <a:off x="860618" y="1025108"/>
            <a:ext cx="2640650" cy="461665"/>
          </a:xfrm>
          <a:prstGeom prst="rect">
            <a:avLst/>
          </a:prstGeom>
          <a:solidFill>
            <a:srgbClr val="0D6CC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89C953-AACD-4039-A42D-2DDF713D8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366" y="5142272"/>
            <a:ext cx="2120809" cy="12113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E6CDD4B-71EE-4C62-9EFB-C51201430B7C}"/>
              </a:ext>
            </a:extLst>
          </p:cNvPr>
          <p:cNvSpPr/>
          <p:nvPr/>
        </p:nvSpPr>
        <p:spPr>
          <a:xfrm>
            <a:off x="0" y="-1"/>
            <a:ext cx="12192000" cy="37854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147936-FA9E-4357-AEA4-BF13CD95A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41400"/>
            <a:ext cx="12192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LTC COVID-19 Update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41B8C9-8007-4076-AEC2-749E34D21508}"/>
              </a:ext>
            </a:extLst>
          </p:cNvPr>
          <p:cNvSpPr txBox="1"/>
          <p:nvPr/>
        </p:nvSpPr>
        <p:spPr>
          <a:xfrm>
            <a:off x="9765764" y="299680"/>
            <a:ext cx="242623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12, 2021</a:t>
            </a:r>
          </a:p>
        </p:txBody>
      </p:sp>
    </p:spTree>
    <p:extLst>
      <p:ext uri="{BB962C8B-B14F-4D97-AF65-F5344CB8AC3E}">
        <p14:creationId xmlns:p14="http://schemas.microsoft.com/office/powerpoint/2010/main" val="377724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416" y="2296475"/>
            <a:ext cx="9410006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Tuberculosis Assessment and Testing of Long-Term Care Residents </a:t>
            </a:r>
          </a:p>
        </p:txBody>
      </p:sp>
    </p:spTree>
    <p:extLst>
      <p:ext uri="{BB962C8B-B14F-4D97-AF65-F5344CB8AC3E}">
        <p14:creationId xmlns:p14="http://schemas.microsoft.com/office/powerpoint/2010/main" val="17198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998" y="365125"/>
            <a:ext cx="911480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Tuberculosis and Testing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998" y="1690688"/>
            <a:ext cx="8953037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 will be issuing advisory letters on TB assessment and testing this week. 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care and residential care (both) 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40931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998" y="365125"/>
            <a:ext cx="911480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Tuberculosis and Testing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998" y="1690688"/>
            <a:ext cx="8953037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Indiana regulations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 require residents to have a check x-ray and no more than six (6) months prior to admission and a TB skin test within three (3) months prior to admission, or upon admission and read at 48 to 72 hours. –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Waived during the public health emergency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going forward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143955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998" y="365125"/>
            <a:ext cx="911480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forward--- TB assessment and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998" y="1690688"/>
            <a:ext cx="8953037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exempt from IDH typical regulations (slide 10) – you must formally adopt and implement policies that will be described in IDH’s Tuberculosis Assessment and Testing of Long- Term Care Residents or receive a citation for deficient practice.  ---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likely be released this week.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507595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645" y="355600"/>
            <a:ext cx="7917914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8644" y="1429304"/>
            <a:ext cx="4257355" cy="518635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3000" dirty="0"/>
              <a:t>Lori Davenport – </a:t>
            </a:r>
            <a:r>
              <a:rPr lang="en-US" sz="3000" dirty="0">
                <a:solidFill>
                  <a:srgbClr val="FF0000"/>
                </a:solidFill>
              </a:rPr>
              <a:t>IHCA/INCAL</a:t>
            </a:r>
          </a:p>
          <a:p>
            <a:pPr lvl="1"/>
            <a:r>
              <a:rPr lang="en-US" sz="2600" dirty="0">
                <a:hlinkClick r:id="rId2"/>
              </a:rPr>
              <a:t>ldavenport@ihca.org</a:t>
            </a:r>
            <a:endParaRPr lang="en-US" sz="2600" dirty="0"/>
          </a:p>
          <a:p>
            <a:pPr lvl="1"/>
            <a:r>
              <a:rPr lang="en-US" sz="2000" dirty="0"/>
              <a:t>765-516-0148</a:t>
            </a:r>
          </a:p>
          <a:p>
            <a:r>
              <a:rPr lang="en-US" sz="3000" dirty="0"/>
              <a:t>Laura Brown - </a:t>
            </a:r>
            <a:r>
              <a:rPr lang="en-US" sz="3000" dirty="0">
                <a:solidFill>
                  <a:srgbClr val="FF0000"/>
                </a:solidFill>
              </a:rPr>
              <a:t>IHCA/INCAL</a:t>
            </a:r>
          </a:p>
          <a:p>
            <a:pPr lvl="1"/>
            <a:r>
              <a:rPr lang="en-US" sz="2600" dirty="0"/>
              <a:t>317-306-6011</a:t>
            </a:r>
          </a:p>
          <a:p>
            <a:pPr lvl="0"/>
            <a:r>
              <a:rPr lang="en-US" sz="3000" dirty="0"/>
              <a:t>Amy Kent</a:t>
            </a:r>
          </a:p>
          <a:p>
            <a:pPr lvl="1"/>
            <a:r>
              <a:rPr lang="en-US" sz="2000" dirty="0">
                <a:solidFill>
                  <a:srgbClr val="0A0A0A"/>
                </a:solidFill>
                <a:effectLst/>
                <a:latin typeface="FontAwesome"/>
              </a:rPr>
              <a:t> </a:t>
            </a:r>
            <a:r>
              <a:rPr lang="en-US" sz="2000" b="0" i="0" u="sng" dirty="0">
                <a:solidFill>
                  <a:srgbClr val="2A4D87"/>
                </a:solidFill>
                <a:effectLst/>
                <a:latin typeface="Open Sans" panose="020B0606030504020204" pitchFamily="34" charset="0"/>
                <a:hlinkClick r:id="rId3"/>
              </a:rPr>
              <a:t>amkent1@isdh.in.gov</a:t>
            </a:r>
            <a:endParaRPr lang="en-US" sz="2000" b="0" i="0" u="sng" dirty="0">
              <a:solidFill>
                <a:srgbClr val="2A4D87"/>
              </a:solidFill>
              <a:effectLst/>
              <a:latin typeface="Open Sans" panose="020B0606030504020204" pitchFamily="34" charset="0"/>
            </a:endParaRPr>
          </a:p>
          <a:p>
            <a:pPr lvl="1"/>
            <a:r>
              <a:rPr lang="en-US" sz="2000" dirty="0"/>
              <a:t>317-233-7289</a:t>
            </a:r>
            <a:endParaRPr lang="en-US" sz="2600" dirty="0"/>
          </a:p>
          <a:p>
            <a:pPr lvl="0"/>
            <a:r>
              <a:rPr lang="en-US" sz="3000" dirty="0"/>
              <a:t>Jennifer Spivey – </a:t>
            </a:r>
            <a:r>
              <a:rPr lang="en-US" sz="3000" dirty="0">
                <a:solidFill>
                  <a:srgbClr val="FF0000"/>
                </a:solidFill>
              </a:rPr>
              <a:t>Infection Control</a:t>
            </a:r>
          </a:p>
          <a:p>
            <a:pPr lvl="1"/>
            <a:r>
              <a:rPr lang="en-US" sz="2600" dirty="0">
                <a:hlinkClick r:id="rId4"/>
              </a:rPr>
              <a:t>JSpivey1@isdh.IN.gov</a:t>
            </a:r>
            <a:endParaRPr lang="en-US" sz="2600" dirty="0"/>
          </a:p>
          <a:p>
            <a:pPr lvl="1"/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317-232-0639</a:t>
            </a:r>
          </a:p>
          <a:p>
            <a:pPr lvl="1"/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317-471-7844 cell</a:t>
            </a: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sz="3000" dirty="0"/>
              <a:t>Paul </a:t>
            </a:r>
            <a:r>
              <a:rPr lang="en-US" sz="3000" dirty="0" err="1"/>
              <a:t>Krievins</a:t>
            </a:r>
            <a:endParaRPr lang="en-US" sz="3000" dirty="0"/>
          </a:p>
          <a:p>
            <a:pPr lvl="1"/>
            <a:r>
              <a:rPr lang="en-US" sz="2600" dirty="0">
                <a:hlinkClick r:id="rId5"/>
              </a:rPr>
              <a:t>pkrievins@isdh.in.gov</a:t>
            </a:r>
            <a:r>
              <a:rPr lang="en-US" sz="2600" dirty="0"/>
              <a:t> </a:t>
            </a:r>
          </a:p>
          <a:p>
            <a:pPr lvl="0"/>
            <a:r>
              <a:rPr lang="en-US" sz="3000" dirty="0"/>
              <a:t>Kelly White – </a:t>
            </a:r>
            <a:r>
              <a:rPr lang="en-US" sz="3000" dirty="0">
                <a:solidFill>
                  <a:srgbClr val="FF0000"/>
                </a:solidFill>
              </a:rPr>
              <a:t>Reporting</a:t>
            </a:r>
          </a:p>
          <a:p>
            <a:pPr lvl="1"/>
            <a:r>
              <a:rPr lang="en-US" sz="2800" dirty="0">
                <a:hlinkClick r:id="rId6"/>
              </a:rPr>
              <a:t>kewhite@isdh.in.gov</a:t>
            </a:r>
            <a:endParaRPr lang="en-US" sz="2800" dirty="0"/>
          </a:p>
          <a:p>
            <a:pPr lvl="0"/>
            <a:r>
              <a:rPr lang="en-US" sz="3000" dirty="0"/>
              <a:t>David McCormick</a:t>
            </a:r>
          </a:p>
          <a:p>
            <a:pPr lvl="1"/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DMcCormick@isdh.IN.gov</a:t>
            </a:r>
            <a:r>
              <a:rPr lang="en-US" sz="2800" dirty="0"/>
              <a:t> </a:t>
            </a:r>
          </a:p>
          <a:p>
            <a:pPr lvl="0"/>
            <a:r>
              <a:rPr lang="en-US" sz="3000" dirty="0"/>
              <a:t>Tammy Alley</a:t>
            </a:r>
          </a:p>
          <a:p>
            <a:pPr lvl="1"/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talley@isdh.in.gov</a:t>
            </a:r>
            <a:endParaRPr lang="en-US" sz="2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317-223-7441</a:t>
            </a:r>
            <a:endParaRPr lang="en-US" sz="2200" dirty="0"/>
          </a:p>
          <a:p>
            <a:pPr lvl="0"/>
            <a:r>
              <a:rPr lang="en-US" sz="3000" dirty="0"/>
              <a:t>Randy </a:t>
            </a:r>
            <a:r>
              <a:rPr lang="en-US" sz="3000" dirty="0" err="1"/>
              <a:t>Synder</a:t>
            </a:r>
            <a:r>
              <a:rPr lang="en-US" sz="3000" dirty="0"/>
              <a:t> – </a:t>
            </a:r>
            <a:r>
              <a:rPr lang="en-US" sz="3000" dirty="0">
                <a:solidFill>
                  <a:srgbClr val="FF0000"/>
                </a:solidFill>
              </a:rPr>
              <a:t>Vaccine Questions</a:t>
            </a:r>
          </a:p>
          <a:p>
            <a:pPr lvl="1"/>
            <a:r>
              <a:rPr lang="en-US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rsnyder1@isdh.in.gov</a:t>
            </a:r>
            <a:endParaRPr lang="en-US" dirty="0"/>
          </a:p>
          <a:p>
            <a:pPr marL="0" indent="0">
              <a:buNone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627984B-7145-4491-8604-FD9AAED11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5654" y="1429303"/>
            <a:ext cx="5043534" cy="5073097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3000" dirty="0"/>
              <a:t>Zach Cattell – </a:t>
            </a:r>
            <a:r>
              <a:rPr lang="en-US" sz="3000" dirty="0">
                <a:solidFill>
                  <a:srgbClr val="FF0000"/>
                </a:solidFill>
              </a:rPr>
              <a:t>IHCA/INCAL</a:t>
            </a:r>
          </a:p>
          <a:p>
            <a:pPr lvl="1"/>
            <a:r>
              <a:rPr lang="en-US" sz="2600" dirty="0">
                <a:hlinkClick r:id="rId9"/>
              </a:rPr>
              <a:t>zcattell@ihca.org</a:t>
            </a:r>
            <a:r>
              <a:rPr lang="en-US" sz="2600" dirty="0"/>
              <a:t> </a:t>
            </a:r>
          </a:p>
          <a:p>
            <a:pPr lvl="0"/>
            <a:r>
              <a:rPr lang="en-US" sz="3000" dirty="0"/>
              <a:t>Dr. Shireesha Vuppalanchi – </a:t>
            </a:r>
            <a:r>
              <a:rPr lang="en-US" sz="3000" dirty="0">
                <a:solidFill>
                  <a:srgbClr val="FF0000"/>
                </a:solidFill>
              </a:rPr>
              <a:t>Clinical</a:t>
            </a:r>
          </a:p>
          <a:p>
            <a:pPr lvl="1"/>
            <a:r>
              <a:rPr lang="en-US" sz="2600" dirty="0">
                <a:hlinkClick r:id="rId10"/>
              </a:rPr>
              <a:t>svuppalanchi@isdh.in.gov</a:t>
            </a:r>
            <a:r>
              <a:rPr lang="en-US" sz="2600" dirty="0"/>
              <a:t> </a:t>
            </a:r>
          </a:p>
          <a:p>
            <a:pPr lvl="0"/>
            <a:r>
              <a:rPr lang="en-US" sz="3000" dirty="0"/>
              <a:t>Russell Evans</a:t>
            </a:r>
          </a:p>
          <a:p>
            <a:pPr lvl="1"/>
            <a:r>
              <a:rPr lang="en-US" sz="2600" dirty="0">
                <a:hlinkClick r:id="rId11"/>
              </a:rPr>
              <a:t>russ@probarisystems.com</a:t>
            </a:r>
            <a:r>
              <a:rPr lang="en-US" sz="2600" dirty="0"/>
              <a:t> </a:t>
            </a:r>
          </a:p>
          <a:p>
            <a:pPr lvl="0"/>
            <a:r>
              <a:rPr lang="en-US" sz="3000" dirty="0"/>
              <a:t>Brenda Buroker – </a:t>
            </a:r>
            <a:r>
              <a:rPr lang="en-US" sz="3000" dirty="0">
                <a:solidFill>
                  <a:srgbClr val="FF0000"/>
                </a:solidFill>
              </a:rPr>
              <a:t>Survey</a:t>
            </a:r>
          </a:p>
          <a:p>
            <a:pPr lvl="1"/>
            <a:r>
              <a:rPr lang="en-US" sz="2600" dirty="0">
                <a:hlinkClick r:id="rId12"/>
              </a:rPr>
              <a:t>bburoker@isdh.in.gov</a:t>
            </a:r>
            <a:endParaRPr lang="en-US" sz="2600" dirty="0"/>
          </a:p>
          <a:p>
            <a:pPr lvl="1"/>
            <a:r>
              <a:rPr lang="en-US" sz="2100" dirty="0"/>
              <a:t>317-234-7340</a:t>
            </a:r>
          </a:p>
          <a:p>
            <a:pPr lvl="0"/>
            <a:r>
              <a:rPr lang="en-US" sz="3000" dirty="0"/>
              <a:t>Dr. Lindsey Weaver</a:t>
            </a:r>
          </a:p>
          <a:p>
            <a:pPr lvl="1"/>
            <a:r>
              <a:rPr lang="en-US" sz="2600" dirty="0">
                <a:hlinkClick r:id="rId13"/>
              </a:rPr>
              <a:t>lweaver@isdh.in.gov</a:t>
            </a:r>
            <a:r>
              <a:rPr lang="en-US" sz="2600" dirty="0"/>
              <a:t>  </a:t>
            </a:r>
          </a:p>
          <a:p>
            <a:pPr lvl="0"/>
            <a:r>
              <a:rPr lang="en-US" sz="3000" dirty="0"/>
              <a:t>Jan Kulik </a:t>
            </a:r>
          </a:p>
          <a:p>
            <a:pPr lvl="1"/>
            <a:r>
              <a:rPr lang="en-US" sz="2800" dirty="0">
                <a:hlinkClick r:id="rId14"/>
              </a:rPr>
              <a:t>jkulik@isdh.in.gov</a:t>
            </a:r>
            <a:r>
              <a:rPr lang="en-US" sz="2800" dirty="0"/>
              <a:t> </a:t>
            </a:r>
          </a:p>
          <a:p>
            <a:pPr lvl="1"/>
            <a:r>
              <a:rPr lang="en-US" sz="2000" dirty="0"/>
              <a:t>317-233-7480</a:t>
            </a:r>
          </a:p>
          <a:p>
            <a:pPr lvl="0"/>
            <a:r>
              <a:rPr lang="en-US" sz="3000" dirty="0"/>
              <a:t>Peter Krombach</a:t>
            </a:r>
          </a:p>
          <a:p>
            <a:pPr lvl="1"/>
            <a:r>
              <a:rPr lang="en-US" sz="2800" dirty="0">
                <a:hlinkClick r:id="rId15"/>
              </a:rPr>
              <a:t>pkrombach2@isdh.in.gov</a:t>
            </a:r>
            <a:endParaRPr lang="en-US" sz="2800" dirty="0"/>
          </a:p>
          <a:p>
            <a:pPr lvl="0"/>
            <a:r>
              <a:rPr lang="en-US" sz="3000" dirty="0"/>
              <a:t>Michelle Donner</a:t>
            </a:r>
          </a:p>
          <a:p>
            <a:pPr lvl="1"/>
            <a:r>
              <a:rPr lang="en-US" sz="2800" dirty="0">
                <a:hlinkClick r:id="rId16"/>
              </a:rPr>
              <a:t>midonner@isdh.in.gov</a:t>
            </a:r>
            <a:r>
              <a:rPr lang="en-US" sz="2800" dirty="0"/>
              <a:t> </a:t>
            </a:r>
          </a:p>
          <a:p>
            <a:pPr lvl="0"/>
            <a:r>
              <a:rPr lang="en-US" sz="3000" dirty="0"/>
              <a:t>Pam </a:t>
            </a:r>
            <a:r>
              <a:rPr lang="en-US" sz="3000" dirty="0" err="1"/>
              <a:t>Pontones</a:t>
            </a:r>
            <a:r>
              <a:rPr lang="en-US" sz="3000" dirty="0"/>
              <a:t> – </a:t>
            </a:r>
            <a:r>
              <a:rPr lang="en-US" sz="3000" dirty="0">
                <a:solidFill>
                  <a:srgbClr val="FF0000"/>
                </a:solidFill>
              </a:rPr>
              <a:t>CDC Guidance</a:t>
            </a:r>
          </a:p>
          <a:p>
            <a:pPr lvl="1"/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ppontones@isdh.IN.gov</a:t>
            </a: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lvl="0"/>
            <a:r>
              <a:rPr lang="en-US" sz="3000" dirty="0"/>
              <a:t>Kara Dawson – </a:t>
            </a:r>
            <a:r>
              <a:rPr lang="en-US" sz="3000" dirty="0">
                <a:solidFill>
                  <a:srgbClr val="FF0000"/>
                </a:solidFill>
              </a:rPr>
              <a:t>NHSN</a:t>
            </a:r>
          </a:p>
          <a:p>
            <a:pPr lvl="1"/>
            <a:r>
              <a:rPr lang="en-US" sz="3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kdawson@qsource.org</a:t>
            </a:r>
          </a:p>
          <a:p>
            <a:pPr marL="457200" lvl="1" indent="0">
              <a:buNone/>
            </a:pPr>
            <a:endParaRPr lang="en-US" sz="29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974921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E1834A-6356-4423-87C1-0ABB224C3F8C}"/>
              </a:ext>
            </a:extLst>
          </p:cNvPr>
          <p:cNvSpPr txBox="1"/>
          <p:nvPr/>
        </p:nvSpPr>
        <p:spPr>
          <a:xfrm>
            <a:off x="1106174" y="5714705"/>
            <a:ext cx="9116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22,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6CDD4B-71EE-4C62-9EFB-C51201430B7C}"/>
              </a:ext>
            </a:extLst>
          </p:cNvPr>
          <p:cNvSpPr/>
          <p:nvPr/>
        </p:nvSpPr>
        <p:spPr>
          <a:xfrm>
            <a:off x="9832" y="1960103"/>
            <a:ext cx="12192000" cy="265122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147936-FA9E-4357-AEA4-BF13CD95A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870" y="1262013"/>
            <a:ext cx="10102601" cy="23876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42C926B-A8B2-49F2-A991-59EE25EE7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17657" y="6153549"/>
            <a:ext cx="1533833" cy="400110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IHCA.ORG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593A36-4E15-4E67-8241-730D4512FA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378849" y="304341"/>
            <a:ext cx="542753" cy="72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9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416" y="2296475"/>
            <a:ext cx="9410006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 Update – Laura Brown </a:t>
            </a:r>
          </a:p>
        </p:txBody>
      </p:sp>
    </p:spTree>
    <p:extLst>
      <p:ext uri="{BB962C8B-B14F-4D97-AF65-F5344CB8AC3E}">
        <p14:creationId xmlns:p14="http://schemas.microsoft.com/office/powerpoint/2010/main" val="228533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998" y="365125"/>
            <a:ext cx="911480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to NHSN COVID-19 Vaccination Reporting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998" y="1690688"/>
            <a:ext cx="8953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2021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 Facilities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yourself with being warned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153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998" y="365125"/>
            <a:ext cx="911480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NHSN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998" y="1690688"/>
            <a:ext cx="8953037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health care personnel categories will no longer be collected.  New categories as follows: 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on facility payroll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Licensed independent practitioners (physicians, nurse practitioners, etc.)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students/trainees and volunteers (non-employees aged 18+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contract personnel (contracted staff who do not fall into any other category)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4351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998" y="365125"/>
            <a:ext cx="911480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NHSN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998" y="1690688"/>
            <a:ext cx="8953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3.2 (vaccine offered but declined) and question 3.3 (unknown COVID-19 vaccination status) will be required.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 – COVID-19 vaccine supply is optional.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52991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998" y="365125"/>
            <a:ext cx="911480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will I see the changes?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998" y="1690688"/>
            <a:ext cx="8953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2021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is about giving you a “heads up”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developing tracking mechanisms based on the new health care personnel categories.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16873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416" y="2296475"/>
            <a:ext cx="9410006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Toolkit for LTC Medical Directors and Leadership </a:t>
            </a:r>
          </a:p>
        </p:txBody>
      </p:sp>
    </p:spTree>
    <p:extLst>
      <p:ext uri="{BB962C8B-B14F-4D97-AF65-F5344CB8AC3E}">
        <p14:creationId xmlns:p14="http://schemas.microsoft.com/office/powerpoint/2010/main" val="133292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998" y="365125"/>
            <a:ext cx="911480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 Mask Guidance – July 30</a:t>
            </a:r>
            <a:r>
              <a:rPr lang="en-US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F67EC-EA27-47A5-878A-6595BC5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998" y="1690688"/>
            <a:ext cx="8953037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Masks are required when county positivity rate is above 5%.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ALL!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positivity rate weekly using CDC COVID-19 Data Tracker – same day each week.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C4D49-BDDA-4DD5-AAB9-B2CA762EB1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5"/>
          <a:stretch/>
        </p:blipFill>
        <p:spPr>
          <a:xfrm>
            <a:off x="11192036" y="5888052"/>
            <a:ext cx="542753" cy="7276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-1"/>
            <a:ext cx="1698989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9001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9E275C-F64C-4003-A229-705BD290AD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9D9-31C9-4E84-8AD2-2D0798A2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416" y="2296475"/>
            <a:ext cx="9410006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Singing – inside the facility 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 </a:t>
            </a:r>
          </a:p>
        </p:txBody>
      </p:sp>
    </p:spTree>
    <p:extLst>
      <p:ext uri="{BB962C8B-B14F-4D97-AF65-F5344CB8AC3E}">
        <p14:creationId xmlns:p14="http://schemas.microsoft.com/office/powerpoint/2010/main" val="332964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590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FontAwesome</vt:lpstr>
      <vt:lpstr>Open Sans</vt:lpstr>
      <vt:lpstr>Segoe UI</vt:lpstr>
      <vt:lpstr>Office Theme</vt:lpstr>
      <vt:lpstr>LTC COVID-19 Update </vt:lpstr>
      <vt:lpstr>Waiver Update – Laura Brown </vt:lpstr>
      <vt:lpstr>Changes to NHSN COVID-19 Vaccination Reporting </vt:lpstr>
      <vt:lpstr>NHSN Changes </vt:lpstr>
      <vt:lpstr>NHSN Changes </vt:lpstr>
      <vt:lpstr>When will I see the changes? </vt:lpstr>
      <vt:lpstr>Vaccination Toolkit for LTC Medical Directors and Leadership </vt:lpstr>
      <vt:lpstr>IDH Mask Guidance – July 30th </vt:lpstr>
      <vt:lpstr>No Singing – inside the facility  IDH </vt:lpstr>
      <vt:lpstr>Tuberculosis Assessment and Testing of Long-Term Care Residents </vt:lpstr>
      <vt:lpstr>Tuberculosis and Testing </vt:lpstr>
      <vt:lpstr>Tuberculosis and Testing </vt:lpstr>
      <vt:lpstr>Going forward--- TB assessment and Testing</vt:lpstr>
      <vt:lpstr>Contact Information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PRESENTATION TITLE HERE</dc:title>
  <dc:creator>Deeksha Kapoor</dc:creator>
  <cp:lastModifiedBy>Laura Brown</cp:lastModifiedBy>
  <cp:revision>14</cp:revision>
  <dcterms:created xsi:type="dcterms:W3CDTF">2019-05-22T13:32:59Z</dcterms:created>
  <dcterms:modified xsi:type="dcterms:W3CDTF">2021-08-12T14:32:17Z</dcterms:modified>
</cp:coreProperties>
</file>