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388" r:id="rId5"/>
    <p:sldId id="257" r:id="rId6"/>
    <p:sldId id="266" r:id="rId7"/>
    <p:sldId id="256" r:id="rId8"/>
    <p:sldId id="365" r:id="rId9"/>
    <p:sldId id="363" r:id="rId10"/>
    <p:sldId id="373" r:id="rId11"/>
    <p:sldId id="389" r:id="rId12"/>
    <p:sldId id="349" r:id="rId13"/>
    <p:sldId id="370" r:id="rId14"/>
    <p:sldId id="366" r:id="rId15"/>
    <p:sldId id="372" r:id="rId16"/>
    <p:sldId id="371" r:id="rId17"/>
    <p:sldId id="347" r:id="rId18"/>
    <p:sldId id="367" r:id="rId19"/>
    <p:sldId id="368" r:id="rId20"/>
    <p:sldId id="369" r:id="rId21"/>
    <p:sldId id="344" r:id="rId22"/>
    <p:sldId id="346" r:id="rId23"/>
    <p:sldId id="376" r:id="rId24"/>
    <p:sldId id="381" r:id="rId25"/>
    <p:sldId id="379" r:id="rId26"/>
    <p:sldId id="382" r:id="rId27"/>
    <p:sldId id="386" r:id="rId28"/>
    <p:sldId id="387" r:id="rId29"/>
    <p:sldId id="383" r:id="rId30"/>
    <p:sldId id="385"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ivey, Jennifer" initials="SJ" lastIdx="3" clrIdx="0">
    <p:extLst>
      <p:ext uri="{19B8F6BF-5375-455C-9EA6-DF929625EA0E}">
        <p15:presenceInfo xmlns:p15="http://schemas.microsoft.com/office/powerpoint/2012/main" userId="S-1-5-21-1188002988-1839600294-1093625069-143460" providerId="AD"/>
      </p:ext>
    </p:extLst>
  </p:cmAuthor>
  <p:cmAuthor id="2" name="Sanderson, Greta" initials="SG" lastIdx="2" clrIdx="1">
    <p:extLst>
      <p:ext uri="{19B8F6BF-5375-455C-9EA6-DF929625EA0E}">
        <p15:presenceInfo xmlns:p15="http://schemas.microsoft.com/office/powerpoint/2012/main" userId="S::GSanderson@isdh.IN.gov::24b9be94-b1d4-45b7-8de8-404dede07e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E8E"/>
    <a:srgbClr val="F3BF17"/>
    <a:srgbClr val="FDEEC3"/>
    <a:srgbClr val="F7C226"/>
    <a:srgbClr val="F7C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7"/>
  </p:normalViewPr>
  <p:slideViewPr>
    <p:cSldViewPr snapToGrid="0" snapToObjects="1" showGuides="1">
      <p:cViewPr varScale="1">
        <p:scale>
          <a:sx n="81" d="100"/>
          <a:sy n="81" d="100"/>
        </p:scale>
        <p:origin x="126"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STATE.IN.US\FILE1\ISDH\SHARED\ISDH6\ITS\Outbreak\Healthcare%20Associated%20Infections%20(HAI)\COVID%20LTC%20IP%202020-2022\District%20Gaps%20by%20Month\Proactive%20(ICARs)\ICAR%20Gaps%20SNF\September%202020\September%20SNF%20ICAR%20District%20Gap%20Report%20(Top3_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ATE.IN.US\FILE1\ISDH\SHARED\ISDH6\ITS\Outbreak\Healthcare%20Associated%20Infections%20(HAI)\COVID%20LTC%20IP%202020-2022\District%20Gaps%20by%20Month\Proactive%20(ICARs)\ICAR%20Gaps%20AL\September%202020\September%20AL%20ICAR%20District%20Gap%20Report%20(Top3_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ATE.IN.US\FILE1\ISDH\SHARED\ISDH6\ITS\Outbreak\Healthcare%20Associated%20Infections%20(HAI)\COVID%20LTC%20IP%202020-2022\District%20Gaps%20by%20Month\Proactive%20(ICARs)\ICAR%20Gaps%20AL\September%202020\September%20AL%20ICAR%20District%20Gap%20Report%20(TBP&amp;COVID_Summa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TATE.IN.US\FILE1\ISDH\SHARED\ISDH6\ITS\Outbreak\Healthcare%20Associated%20Infections%20(HAI)\COVID%20LTC%20IP%202020-2022\District%20Gaps%20by%20Month\Proactive%20(ICARs)\ICAR%20Gaps%20AL\September%202020\September%20AL%20ICAR%20District%20Gap%20Report%20(TBP&amp;COVID_Summar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TATE.IN.US\FILE1\ISDH\SHARED\ISDH6\ITS\Outbreak\Healthcare%20Associated%20Infections%20(HAI)\COVID%20LTC%20IP%202020-2022\District%20Gaps%20by%20Month\Reactive%20(ORTs)\September%202020\September%20SNF%20ORT%20District%20Gap%20Report%20(Raw%20Data_Summar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TATE.IN.US\FILE1\ISDH\SHARED\ISDH6\ITS\Outbreak\Healthcare%20Associated%20Infections%20(HAI)\COVID%20LTC%20IP%202020-2022\District%20Gaps%20by%20Month\Reactive%20(ORTs)\September%202020\September%20AL%20ORT%20District%20Gap%20Report%20(Raw%20Data_Summary).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r>
              <a:rPr lang="en-US" sz="2000" dirty="0">
                <a:latin typeface="Raleway" pitchFamily="2" charset="0"/>
              </a:rPr>
              <a:t>Proactive-based Assessment </a:t>
            </a:r>
          </a:p>
          <a:p>
            <a:pPr>
              <a:defRPr sz="2000">
                <a:latin typeface="Raleway" pitchFamily="2" charset="0"/>
              </a:defRPr>
            </a:pPr>
            <a:r>
              <a:rPr lang="en-US" sz="2000" dirty="0">
                <a:latin typeface="Raleway" pitchFamily="2" charset="0"/>
              </a:rPr>
              <a:t>Indiana SNF Gaps (n= 30)</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Summary!$A$5:$A$20</c:f>
              <c:strCache>
                <c:ptCount val="16"/>
                <c:pt idx="0">
                  <c:v>Outside shipping boxes removed from clean storage areas </c:v>
                </c:pt>
                <c:pt idx="1">
                  <c:v>Audit &amp; document &gt; 30 HH per month</c:v>
                </c:pt>
                <c:pt idx="2">
                  <c:v>Aware of contact time for disinfectant</c:v>
                </c:pt>
                <c:pt idx="3">
                  <c:v>Preference for ABHRs</c:v>
                </c:pt>
                <c:pt idx="4">
                  <c:v>PPE supply area is clean &amp; organized</c:v>
                </c:pt>
                <c:pt idx="5">
                  <c:v>Availablity of ABHR dispensors</c:v>
                </c:pt>
                <c:pt idx="6">
                  <c:v>Rs wear cloth mask/surgical mask</c:v>
                </c:pt>
                <c:pt idx="7">
                  <c:v>Rs HH opportunities observed </c:v>
                </c:pt>
                <c:pt idx="8">
                  <c:v>Monitors adherance to cleaning surfaces</c:v>
                </c:pt>
                <c:pt idx="9">
                  <c:v>Storage areas clean</c:v>
                </c:pt>
                <c:pt idx="10">
                  <c:v>Disinfect equipment with EPA disinfectant</c:v>
                </c:pt>
                <c:pt idx="11">
                  <c:v>COVID-19 unit marked with sign, doors, or barrier </c:v>
                </c:pt>
                <c:pt idx="12">
                  <c:v>HH opportunities observed </c:v>
                </c:pt>
                <c:pt idx="13">
                  <c:v>Separate clean &amp; dirty in storage areas</c:v>
                </c:pt>
                <c:pt idx="14">
                  <c:v>TBP appropriate cohorting</c:v>
                </c:pt>
                <c:pt idx="15">
                  <c:v>Bundles care for PPE conservation</c:v>
                </c:pt>
              </c:strCache>
            </c:strRef>
          </c:cat>
          <c:val>
            <c:numRef>
              <c:f>Summary!$B$5:$B$20</c:f>
            </c:numRef>
          </c:val>
          <c:extLst>
            <c:ext xmlns:c16="http://schemas.microsoft.com/office/drawing/2014/chart" uri="{C3380CC4-5D6E-409C-BE32-E72D297353CC}">
              <c16:uniqueId val="{00000000-47DB-4266-B354-EFFC15D2EAF5}"/>
            </c:ext>
          </c:extLst>
        </c:ser>
        <c:ser>
          <c:idx val="1"/>
          <c:order val="1"/>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Summary!$A$5:$A$20</c:f>
              <c:strCache>
                <c:ptCount val="16"/>
                <c:pt idx="0">
                  <c:v>Outside shipping boxes removed from clean storage areas </c:v>
                </c:pt>
                <c:pt idx="1">
                  <c:v>Audit &amp; document &gt; 30 HH per month</c:v>
                </c:pt>
                <c:pt idx="2">
                  <c:v>Aware of contact time for disinfectant</c:v>
                </c:pt>
                <c:pt idx="3">
                  <c:v>Preference for ABHRs</c:v>
                </c:pt>
                <c:pt idx="4">
                  <c:v>PPE supply area is clean &amp; organized</c:v>
                </c:pt>
                <c:pt idx="5">
                  <c:v>Availablity of ABHR dispensors</c:v>
                </c:pt>
                <c:pt idx="6">
                  <c:v>Rs wear cloth mask/surgical mask</c:v>
                </c:pt>
                <c:pt idx="7">
                  <c:v>Rs HH opportunities observed </c:v>
                </c:pt>
                <c:pt idx="8">
                  <c:v>Monitors adherance to cleaning surfaces</c:v>
                </c:pt>
                <c:pt idx="9">
                  <c:v>Storage areas clean</c:v>
                </c:pt>
                <c:pt idx="10">
                  <c:v>Disinfect equipment with EPA disinfectant</c:v>
                </c:pt>
                <c:pt idx="11">
                  <c:v>COVID-19 unit marked with sign, doors, or barrier </c:v>
                </c:pt>
                <c:pt idx="12">
                  <c:v>HH opportunities observed </c:v>
                </c:pt>
                <c:pt idx="13">
                  <c:v>Separate clean &amp; dirty in storage areas</c:v>
                </c:pt>
                <c:pt idx="14">
                  <c:v>TBP appropriate cohorting</c:v>
                </c:pt>
                <c:pt idx="15">
                  <c:v>Bundles care for PPE conservation</c:v>
                </c:pt>
              </c:strCache>
            </c:strRef>
          </c:cat>
          <c:val>
            <c:numRef>
              <c:f>Summary!$C$5:$C$20</c:f>
              <c:numCache>
                <c:formatCode>0%</c:formatCode>
                <c:ptCount val="16"/>
                <c:pt idx="0">
                  <c:v>0.73333333333333328</c:v>
                </c:pt>
                <c:pt idx="1">
                  <c:v>0.5</c:v>
                </c:pt>
                <c:pt idx="2">
                  <c:v>0.46666666666666667</c:v>
                </c:pt>
                <c:pt idx="3">
                  <c:v>0.43333333333333335</c:v>
                </c:pt>
                <c:pt idx="4">
                  <c:v>0.36666666666666664</c:v>
                </c:pt>
                <c:pt idx="5">
                  <c:v>0.33333333333333331</c:v>
                </c:pt>
                <c:pt idx="6">
                  <c:v>0.3</c:v>
                </c:pt>
                <c:pt idx="7">
                  <c:v>0.26666666666666666</c:v>
                </c:pt>
                <c:pt idx="8">
                  <c:v>0.23333333333333334</c:v>
                </c:pt>
                <c:pt idx="9">
                  <c:v>0.2</c:v>
                </c:pt>
                <c:pt idx="10">
                  <c:v>0.2</c:v>
                </c:pt>
                <c:pt idx="11">
                  <c:v>0.2</c:v>
                </c:pt>
                <c:pt idx="12">
                  <c:v>0.2</c:v>
                </c:pt>
                <c:pt idx="13">
                  <c:v>0.16666666666666666</c:v>
                </c:pt>
                <c:pt idx="14">
                  <c:v>0.16666666666666666</c:v>
                </c:pt>
                <c:pt idx="15">
                  <c:v>0.16666666666666666</c:v>
                </c:pt>
              </c:numCache>
            </c:numRef>
          </c:val>
          <c:extLst>
            <c:ext xmlns:c16="http://schemas.microsoft.com/office/drawing/2014/chart" uri="{C3380CC4-5D6E-409C-BE32-E72D297353CC}">
              <c16:uniqueId val="{00000001-47DB-4266-B354-EFFC15D2EAF5}"/>
            </c:ext>
          </c:extLst>
        </c:ser>
        <c:dLbls>
          <c:showLegendKey val="0"/>
          <c:showVal val="0"/>
          <c:showCatName val="0"/>
          <c:showSerName val="0"/>
          <c:showPercent val="0"/>
          <c:showBubbleSize val="0"/>
        </c:dLbls>
        <c:gapWidth val="75"/>
        <c:overlap val="40"/>
        <c:axId val="411045200"/>
        <c:axId val="411045984"/>
      </c:barChart>
      <c:catAx>
        <c:axId val="4110452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1045984"/>
        <c:crosses val="autoZero"/>
        <c:auto val="1"/>
        <c:lblAlgn val="ctr"/>
        <c:lblOffset val="100"/>
        <c:noMultiLvlLbl val="0"/>
      </c:catAx>
      <c:valAx>
        <c:axId val="4110459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crossAx val="4110452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r>
              <a:rPr lang="en-US" sz="2000">
                <a:solidFill>
                  <a:schemeClr val="tx1"/>
                </a:solidFill>
                <a:latin typeface="Raleway" pitchFamily="2" charset="0"/>
              </a:rPr>
              <a:t>Proactive-based Assessment</a:t>
            </a:r>
          </a:p>
          <a:p>
            <a:pPr>
              <a:defRPr sz="2000">
                <a:solidFill>
                  <a:schemeClr val="tx1"/>
                </a:solidFill>
                <a:latin typeface="Raleway" pitchFamily="2" charset="0"/>
              </a:defRPr>
            </a:pPr>
            <a:r>
              <a:rPr lang="en-US" sz="2000">
                <a:solidFill>
                  <a:schemeClr val="tx1"/>
                </a:solidFill>
                <a:latin typeface="Raleway" pitchFamily="2" charset="0"/>
              </a:rPr>
              <a:t>Indiana AL Gaps (n= 21)</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Summary!$A$5:$A$18</c:f>
              <c:strCache>
                <c:ptCount val="14"/>
                <c:pt idx="0">
                  <c:v>Outside shipping boxes removed from clean storage areas </c:v>
                </c:pt>
                <c:pt idx="1">
                  <c:v>Audit &amp; document &gt; 30 HH per month</c:v>
                </c:pt>
                <c:pt idx="2">
                  <c:v>Availablity of ABHR dispensors</c:v>
                </c:pt>
                <c:pt idx="3">
                  <c:v>Aware of contact time for disinfectant</c:v>
                </c:pt>
                <c:pt idx="4">
                  <c:v>TBP appropriate cohorting</c:v>
                </c:pt>
                <c:pt idx="5">
                  <c:v>PPE supply area is clean &amp; organized</c:v>
                </c:pt>
                <c:pt idx="6">
                  <c:v>COVID-19 Rs are assessed 3 x daily</c:v>
                </c:pt>
                <c:pt idx="7">
                  <c:v>Preference for ABHRs</c:v>
                </c:pt>
                <c:pt idx="8">
                  <c:v>ABHR is mounted appropriately</c:v>
                </c:pt>
                <c:pt idx="9">
                  <c:v>Rs wear cloth mask/surgical mask</c:v>
                </c:pt>
                <c:pt idx="10">
                  <c:v>Monitors adherance to cleaning surfaces</c:v>
                </c:pt>
                <c:pt idx="11">
                  <c:v>Staff &amp; Rs re-educated on COVID-19 symptoms</c:v>
                </c:pt>
                <c:pt idx="12">
                  <c:v>Staff social distance in communal areas</c:v>
                </c:pt>
                <c:pt idx="13">
                  <c:v>HH opportunities observed </c:v>
                </c:pt>
              </c:strCache>
            </c:strRef>
          </c:cat>
          <c:val>
            <c:numRef>
              <c:f>Summary!$B$5:$B$18</c:f>
            </c:numRef>
          </c:val>
          <c:extLst>
            <c:ext xmlns:c16="http://schemas.microsoft.com/office/drawing/2014/chart" uri="{C3380CC4-5D6E-409C-BE32-E72D297353CC}">
              <c16:uniqueId val="{00000000-5DDD-4368-A16F-CED29F544124}"/>
            </c:ext>
          </c:extLst>
        </c:ser>
        <c:ser>
          <c:idx val="1"/>
          <c:order val="1"/>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Raleway"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Summary!$A$5:$A$18</c:f>
              <c:strCache>
                <c:ptCount val="14"/>
                <c:pt idx="0">
                  <c:v>Outside shipping boxes removed from clean storage areas </c:v>
                </c:pt>
                <c:pt idx="1">
                  <c:v>Audit &amp; document &gt; 30 HH per month</c:v>
                </c:pt>
                <c:pt idx="2">
                  <c:v>Availablity of ABHR dispensors</c:v>
                </c:pt>
                <c:pt idx="3">
                  <c:v>Aware of contact time for disinfectant</c:v>
                </c:pt>
                <c:pt idx="4">
                  <c:v>TBP appropriate cohorting</c:v>
                </c:pt>
                <c:pt idx="5">
                  <c:v>PPE supply area is clean &amp; organized</c:v>
                </c:pt>
                <c:pt idx="6">
                  <c:v>COVID-19 Rs are assessed 3 x daily</c:v>
                </c:pt>
                <c:pt idx="7">
                  <c:v>Preference for ABHRs</c:v>
                </c:pt>
                <c:pt idx="8">
                  <c:v>ABHR is mounted appropriately</c:v>
                </c:pt>
                <c:pt idx="9">
                  <c:v>Rs wear cloth mask/surgical mask</c:v>
                </c:pt>
                <c:pt idx="10">
                  <c:v>Monitors adherance to cleaning surfaces</c:v>
                </c:pt>
                <c:pt idx="11">
                  <c:v>Staff &amp; Rs re-educated on COVID-19 symptoms</c:v>
                </c:pt>
                <c:pt idx="12">
                  <c:v>Staff social distance in communal areas</c:v>
                </c:pt>
                <c:pt idx="13">
                  <c:v>HH opportunities observed </c:v>
                </c:pt>
              </c:strCache>
            </c:strRef>
          </c:cat>
          <c:val>
            <c:numRef>
              <c:f>Summary!$C$5:$C$18</c:f>
              <c:numCache>
                <c:formatCode>0%</c:formatCode>
                <c:ptCount val="14"/>
                <c:pt idx="0">
                  <c:v>0.5714285714285714</c:v>
                </c:pt>
                <c:pt idx="1">
                  <c:v>0.52380952380952384</c:v>
                </c:pt>
                <c:pt idx="2">
                  <c:v>0.47619047619047616</c:v>
                </c:pt>
                <c:pt idx="3">
                  <c:v>0.33333333333333331</c:v>
                </c:pt>
                <c:pt idx="4">
                  <c:v>0.33333333333333331</c:v>
                </c:pt>
                <c:pt idx="5">
                  <c:v>0.2857142857142857</c:v>
                </c:pt>
                <c:pt idx="6">
                  <c:v>0.23809523809523808</c:v>
                </c:pt>
                <c:pt idx="7">
                  <c:v>0.19047619047619047</c:v>
                </c:pt>
                <c:pt idx="8">
                  <c:v>0.19047619047619047</c:v>
                </c:pt>
                <c:pt idx="9">
                  <c:v>0.19047619047619047</c:v>
                </c:pt>
                <c:pt idx="10">
                  <c:v>0.14285714285714285</c:v>
                </c:pt>
                <c:pt idx="11">
                  <c:v>0.14285714285714285</c:v>
                </c:pt>
                <c:pt idx="12">
                  <c:v>0.14285714285714285</c:v>
                </c:pt>
                <c:pt idx="13">
                  <c:v>0.14285714285714285</c:v>
                </c:pt>
              </c:numCache>
            </c:numRef>
          </c:val>
          <c:extLst>
            <c:ext xmlns:c16="http://schemas.microsoft.com/office/drawing/2014/chart" uri="{C3380CC4-5D6E-409C-BE32-E72D297353CC}">
              <c16:uniqueId val="{00000001-5DDD-4368-A16F-CED29F544124}"/>
            </c:ext>
          </c:extLst>
        </c:ser>
        <c:dLbls>
          <c:showLegendKey val="0"/>
          <c:showVal val="0"/>
          <c:showCatName val="0"/>
          <c:showSerName val="0"/>
          <c:showPercent val="0"/>
          <c:showBubbleSize val="0"/>
        </c:dLbls>
        <c:gapWidth val="115"/>
        <c:overlap val="-20"/>
        <c:axId val="411045592"/>
        <c:axId val="411037752"/>
      </c:barChart>
      <c:catAx>
        <c:axId val="41104559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411037752"/>
        <c:crosses val="autoZero"/>
        <c:auto val="1"/>
        <c:lblAlgn val="ctr"/>
        <c:lblOffset val="100"/>
        <c:noMultiLvlLbl val="0"/>
      </c:catAx>
      <c:valAx>
        <c:axId val="4110377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Raleway" pitchFamily="2" charset="0"/>
                <a:ea typeface="+mn-ea"/>
                <a:cs typeface="+mn-cs"/>
              </a:defRPr>
            </a:pPr>
            <a:endParaRPr lang="en-US"/>
          </a:p>
        </c:txPr>
        <c:crossAx val="41104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r>
              <a:rPr lang="en-US" sz="2000" b="1">
                <a:solidFill>
                  <a:schemeClr val="tx1"/>
                </a:solidFill>
                <a:latin typeface="Raleway" pitchFamily="2" charset="0"/>
              </a:rPr>
              <a:t>Prevention-based Assessment</a:t>
            </a:r>
          </a:p>
          <a:p>
            <a:pPr>
              <a:defRPr sz="2000">
                <a:solidFill>
                  <a:schemeClr val="tx1"/>
                </a:solidFill>
                <a:latin typeface="Raleway" pitchFamily="2" charset="0"/>
              </a:defRPr>
            </a:pPr>
            <a:r>
              <a:rPr lang="en-US" sz="2000" b="1">
                <a:solidFill>
                  <a:schemeClr val="tx1"/>
                </a:solidFill>
                <a:latin typeface="Raleway" pitchFamily="2" charset="0"/>
              </a:rPr>
              <a:t>Transmission Based Precautions</a:t>
            </a:r>
          </a:p>
          <a:p>
            <a:pPr>
              <a:defRPr sz="2000">
                <a:solidFill>
                  <a:schemeClr val="tx1"/>
                </a:solidFill>
                <a:latin typeface="Raleway" pitchFamily="2" charset="0"/>
              </a:defRPr>
            </a:pPr>
            <a:r>
              <a:rPr lang="en-US" sz="2000" b="1">
                <a:solidFill>
                  <a:schemeClr val="tx1"/>
                </a:solidFill>
                <a:latin typeface="Raleway" pitchFamily="2" charset="0"/>
              </a:rPr>
              <a:t>Indiana AL Gaps (n= 21)</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TBP!$A$7:$A$8</c:f>
              <c:strCache>
                <c:ptCount val="2"/>
                <c:pt idx="0">
                  <c:v>TBP appropriate cohorting</c:v>
                </c:pt>
                <c:pt idx="1">
                  <c:v>Reused masks remain labeled at the facility</c:v>
                </c:pt>
              </c:strCache>
            </c:strRef>
          </c:cat>
          <c:val>
            <c:numRef>
              <c:f>TBP!$B$7:$B$8</c:f>
            </c:numRef>
          </c:val>
          <c:extLst>
            <c:ext xmlns:c16="http://schemas.microsoft.com/office/drawing/2014/chart" uri="{C3380CC4-5D6E-409C-BE32-E72D297353CC}">
              <c16:uniqueId val="{00000000-EF17-4050-BF4E-ECE61990C74A}"/>
            </c:ext>
          </c:extLst>
        </c:ser>
        <c:ser>
          <c:idx val="1"/>
          <c:order val="1"/>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Raleway"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TBP!$A$7:$A$8</c:f>
              <c:strCache>
                <c:ptCount val="2"/>
                <c:pt idx="0">
                  <c:v>TBP appropriate cohorting</c:v>
                </c:pt>
                <c:pt idx="1">
                  <c:v>Reused masks remain labeled at the facility</c:v>
                </c:pt>
              </c:strCache>
            </c:strRef>
          </c:cat>
          <c:val>
            <c:numRef>
              <c:f>TBP!$C$7:$C$8</c:f>
              <c:numCache>
                <c:formatCode>0%</c:formatCode>
                <c:ptCount val="2"/>
                <c:pt idx="0">
                  <c:v>0.33333333333333331</c:v>
                </c:pt>
                <c:pt idx="1">
                  <c:v>9.5238095238095233E-2</c:v>
                </c:pt>
              </c:numCache>
            </c:numRef>
          </c:val>
          <c:extLst>
            <c:ext xmlns:c16="http://schemas.microsoft.com/office/drawing/2014/chart" uri="{C3380CC4-5D6E-409C-BE32-E72D297353CC}">
              <c16:uniqueId val="{00000001-EF17-4050-BF4E-ECE61990C74A}"/>
            </c:ext>
          </c:extLst>
        </c:ser>
        <c:dLbls>
          <c:showLegendKey val="0"/>
          <c:showVal val="0"/>
          <c:showCatName val="0"/>
          <c:showSerName val="0"/>
          <c:showPercent val="0"/>
          <c:showBubbleSize val="0"/>
        </c:dLbls>
        <c:gapWidth val="115"/>
        <c:overlap val="-20"/>
        <c:axId val="411038144"/>
        <c:axId val="411039712"/>
      </c:barChart>
      <c:catAx>
        <c:axId val="4110381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039712"/>
        <c:crosses val="autoZero"/>
        <c:auto val="1"/>
        <c:lblAlgn val="ctr"/>
        <c:lblOffset val="100"/>
        <c:noMultiLvlLbl val="0"/>
      </c:catAx>
      <c:valAx>
        <c:axId val="4110397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crossAx val="41103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r>
              <a:rPr lang="en-US" sz="2000">
                <a:solidFill>
                  <a:schemeClr val="tx1"/>
                </a:solidFill>
                <a:latin typeface="Raleway" pitchFamily="2" charset="0"/>
              </a:rPr>
              <a:t>Prevention-based Assessment</a:t>
            </a:r>
          </a:p>
          <a:p>
            <a:pPr>
              <a:defRPr sz="2000">
                <a:solidFill>
                  <a:schemeClr val="tx1"/>
                </a:solidFill>
                <a:latin typeface="Raleway" pitchFamily="2" charset="0"/>
              </a:defRPr>
            </a:pPr>
            <a:r>
              <a:rPr lang="en-US" sz="2000">
                <a:solidFill>
                  <a:schemeClr val="tx1"/>
                </a:solidFill>
                <a:latin typeface="Raleway" pitchFamily="2" charset="0"/>
              </a:rPr>
              <a:t>COVID-19 Screening and Surveillance</a:t>
            </a:r>
          </a:p>
          <a:p>
            <a:pPr>
              <a:defRPr sz="2000">
                <a:solidFill>
                  <a:schemeClr val="tx1"/>
                </a:solidFill>
                <a:latin typeface="Raleway" pitchFamily="2" charset="0"/>
              </a:defRPr>
            </a:pPr>
            <a:r>
              <a:rPr lang="en-US" sz="2000">
                <a:solidFill>
                  <a:schemeClr val="tx1"/>
                </a:solidFill>
                <a:latin typeface="Raleway" pitchFamily="2" charset="0"/>
              </a:rPr>
              <a:t>Indiana AL Gaps (n= 21)</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'Screening and Surveillance'!$A$7:$A$9</c:f>
              <c:strCache>
                <c:ptCount val="3"/>
                <c:pt idx="0">
                  <c:v>COVID-19 Rs assessed 3 x daily</c:v>
                </c:pt>
                <c:pt idx="1">
                  <c:v>Staff &amp; Rs re-educated on COVID-19 symptoms</c:v>
                </c:pt>
                <c:pt idx="2">
                  <c:v>Staff social distance in communal areas</c:v>
                </c:pt>
              </c:strCache>
            </c:strRef>
          </c:cat>
          <c:val>
            <c:numRef>
              <c:f>'Screening and Surveillance'!$B$7:$B$9</c:f>
            </c:numRef>
          </c:val>
          <c:extLst>
            <c:ext xmlns:c16="http://schemas.microsoft.com/office/drawing/2014/chart" uri="{C3380CC4-5D6E-409C-BE32-E72D297353CC}">
              <c16:uniqueId val="{00000000-55C7-45AA-897C-35547A015DCC}"/>
            </c:ext>
          </c:extLst>
        </c:ser>
        <c:ser>
          <c:idx val="1"/>
          <c:order val="1"/>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Raleway"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'Screening and Surveillance'!$A$7:$A$9</c:f>
              <c:strCache>
                <c:ptCount val="3"/>
                <c:pt idx="0">
                  <c:v>COVID-19 Rs assessed 3 x daily</c:v>
                </c:pt>
                <c:pt idx="1">
                  <c:v>Staff &amp; Rs re-educated on COVID-19 symptoms</c:v>
                </c:pt>
                <c:pt idx="2">
                  <c:v>Staff social distance in communal areas</c:v>
                </c:pt>
              </c:strCache>
            </c:strRef>
          </c:cat>
          <c:val>
            <c:numRef>
              <c:f>'Screening and Surveillance'!$C$7:$C$9</c:f>
              <c:numCache>
                <c:formatCode>0%</c:formatCode>
                <c:ptCount val="3"/>
                <c:pt idx="0">
                  <c:v>0.23809523809523808</c:v>
                </c:pt>
                <c:pt idx="1">
                  <c:v>0.14285714285714285</c:v>
                </c:pt>
                <c:pt idx="2">
                  <c:v>0.14285714285714285</c:v>
                </c:pt>
              </c:numCache>
            </c:numRef>
          </c:val>
          <c:extLst>
            <c:ext xmlns:c16="http://schemas.microsoft.com/office/drawing/2014/chart" uri="{C3380CC4-5D6E-409C-BE32-E72D297353CC}">
              <c16:uniqueId val="{00000001-55C7-45AA-897C-35547A015DCC}"/>
            </c:ext>
          </c:extLst>
        </c:ser>
        <c:dLbls>
          <c:showLegendKey val="0"/>
          <c:showVal val="0"/>
          <c:showCatName val="0"/>
          <c:showSerName val="0"/>
          <c:showPercent val="0"/>
          <c:showBubbleSize val="0"/>
        </c:dLbls>
        <c:gapWidth val="75"/>
        <c:overlap val="40"/>
        <c:axId val="411039320"/>
        <c:axId val="411047944"/>
      </c:barChart>
      <c:catAx>
        <c:axId val="4110393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047944"/>
        <c:crosses val="autoZero"/>
        <c:auto val="1"/>
        <c:lblAlgn val="ctr"/>
        <c:lblOffset val="100"/>
        <c:noMultiLvlLbl val="0"/>
      </c:catAx>
      <c:valAx>
        <c:axId val="41104794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crossAx val="41103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Raleway" pitchFamily="2" charset="0"/>
                <a:ea typeface="+mn-ea"/>
                <a:cs typeface="+mn-cs"/>
              </a:defRPr>
            </a:pPr>
            <a:r>
              <a:rPr lang="en-US" sz="2200"/>
              <a:t>Outbreak-based Assessment</a:t>
            </a:r>
          </a:p>
          <a:p>
            <a:pPr>
              <a:defRPr sz="2200"/>
            </a:pPr>
            <a:r>
              <a:rPr lang="en-US" sz="2200"/>
              <a:t>Indiana SNF Gaps (n= 41)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Raleway" pitchFamily="2" charset="0"/>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Summary!$A$7:$A$22</c:f>
              <c:strCache>
                <c:ptCount val="16"/>
                <c:pt idx="0">
                  <c:v>Audit &amp; document &gt; 30 HH per month</c:v>
                </c:pt>
                <c:pt idx="1">
                  <c:v>Availability of ABHR dispensers at POC</c:v>
                </c:pt>
                <c:pt idx="2">
                  <c:v>Use of ABHR per CDC guidance</c:v>
                </c:pt>
                <c:pt idx="3">
                  <c:v>COVID-19 Rs assessed 3 x daily</c:v>
                </c:pt>
                <c:pt idx="4">
                  <c:v>Rs wear cloth mask/surgical mask</c:v>
                </c:pt>
                <c:pt idx="5">
                  <c:v>Donning &amp; doffing meet CDC protocols</c:v>
                </c:pt>
                <c:pt idx="6">
                  <c:v>Proper cohorting occurrs</c:v>
                </c:pt>
                <c:pt idx="7">
                  <c:v>COVID-19 unit signage</c:v>
                </c:pt>
                <c:pt idx="8">
                  <c:v>TBP appropriate cohorting</c:v>
                </c:pt>
                <c:pt idx="9">
                  <c:v>COVID-19 PPE compliance </c:v>
                </c:pt>
                <c:pt idx="10">
                  <c:v>Screened at entrance for COVID-19 S&amp;S</c:v>
                </c:pt>
                <c:pt idx="11">
                  <c:v>Hand hygiene (HH)  </c:v>
                </c:pt>
                <c:pt idx="12">
                  <c:v>Educational support &amp; coaching </c:v>
                </c:pt>
                <c:pt idx="13">
                  <c:v>Donning &amp; doffing check-offs</c:v>
                </c:pt>
                <c:pt idx="14">
                  <c:v>PPE training </c:v>
                </c:pt>
                <c:pt idx="15">
                  <c:v>Universal masking</c:v>
                </c:pt>
              </c:strCache>
            </c:strRef>
          </c:cat>
          <c:val>
            <c:numRef>
              <c:f>Summary!$B$7:$B$22</c:f>
            </c:numRef>
          </c:val>
          <c:extLst>
            <c:ext xmlns:c16="http://schemas.microsoft.com/office/drawing/2014/chart" uri="{C3380CC4-5D6E-409C-BE32-E72D297353CC}">
              <c16:uniqueId val="{00000000-2964-4756-B0CF-AF8AAACCDFD5}"/>
            </c:ext>
          </c:extLst>
        </c:ser>
        <c:ser>
          <c:idx val="1"/>
          <c:order val="1"/>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Summary!$A$7:$A$22</c:f>
              <c:strCache>
                <c:ptCount val="16"/>
                <c:pt idx="0">
                  <c:v>Audit &amp; document &gt; 30 HH per month</c:v>
                </c:pt>
                <c:pt idx="1">
                  <c:v>Availability of ABHR dispensers at POC</c:v>
                </c:pt>
                <c:pt idx="2">
                  <c:v>Use of ABHR per CDC guidance</c:v>
                </c:pt>
                <c:pt idx="3">
                  <c:v>COVID-19 Rs assessed 3 x daily</c:v>
                </c:pt>
                <c:pt idx="4">
                  <c:v>Rs wear cloth mask/surgical mask</c:v>
                </c:pt>
                <c:pt idx="5">
                  <c:v>Donning &amp; doffing meet CDC protocols</c:v>
                </c:pt>
                <c:pt idx="6">
                  <c:v>Proper cohorting occurrs</c:v>
                </c:pt>
                <c:pt idx="7">
                  <c:v>COVID-19 unit signage</c:v>
                </c:pt>
                <c:pt idx="8">
                  <c:v>TBP appropriate cohorting</c:v>
                </c:pt>
                <c:pt idx="9">
                  <c:v>COVID-19 PPE compliance </c:v>
                </c:pt>
                <c:pt idx="10">
                  <c:v>Screened at entrance for COVID-19 S&amp;S</c:v>
                </c:pt>
                <c:pt idx="11">
                  <c:v>Hand hygiene (HH)  </c:v>
                </c:pt>
                <c:pt idx="12">
                  <c:v>Educational support &amp; coaching </c:v>
                </c:pt>
                <c:pt idx="13">
                  <c:v>Donning &amp; doffing check-offs</c:v>
                </c:pt>
                <c:pt idx="14">
                  <c:v>PPE training </c:v>
                </c:pt>
                <c:pt idx="15">
                  <c:v>Universal masking</c:v>
                </c:pt>
              </c:strCache>
            </c:strRef>
          </c:cat>
          <c:val>
            <c:numRef>
              <c:f>Summary!$C$7:$C$22</c:f>
              <c:numCache>
                <c:formatCode>0%</c:formatCode>
                <c:ptCount val="16"/>
                <c:pt idx="0">
                  <c:v>0.36585365853658536</c:v>
                </c:pt>
                <c:pt idx="1">
                  <c:v>0.21951219512195122</c:v>
                </c:pt>
                <c:pt idx="2">
                  <c:v>0.21951219512195122</c:v>
                </c:pt>
                <c:pt idx="3">
                  <c:v>0.1951219512195122</c:v>
                </c:pt>
                <c:pt idx="4">
                  <c:v>0.14634146341463414</c:v>
                </c:pt>
                <c:pt idx="5">
                  <c:v>0.14634146341463414</c:v>
                </c:pt>
                <c:pt idx="6">
                  <c:v>0.12195121951219512</c:v>
                </c:pt>
                <c:pt idx="7">
                  <c:v>0.12195121951219512</c:v>
                </c:pt>
                <c:pt idx="8">
                  <c:v>0.12195121951219512</c:v>
                </c:pt>
                <c:pt idx="9">
                  <c:v>0.12195121951219512</c:v>
                </c:pt>
                <c:pt idx="10">
                  <c:v>9.7560975609756101E-2</c:v>
                </c:pt>
                <c:pt idx="11">
                  <c:v>9.7560975609756101E-2</c:v>
                </c:pt>
                <c:pt idx="12">
                  <c:v>9.7560975609756101E-2</c:v>
                </c:pt>
                <c:pt idx="13">
                  <c:v>9.7560975609756101E-2</c:v>
                </c:pt>
                <c:pt idx="14">
                  <c:v>7.3170731707317069E-2</c:v>
                </c:pt>
                <c:pt idx="15">
                  <c:v>7.3170731707317069E-2</c:v>
                </c:pt>
              </c:numCache>
            </c:numRef>
          </c:val>
          <c:extLst>
            <c:ext xmlns:c16="http://schemas.microsoft.com/office/drawing/2014/chart" uri="{C3380CC4-5D6E-409C-BE32-E72D297353CC}">
              <c16:uniqueId val="{00000001-2964-4756-B0CF-AF8AAACCDFD5}"/>
            </c:ext>
          </c:extLst>
        </c:ser>
        <c:dLbls>
          <c:showLegendKey val="0"/>
          <c:showVal val="0"/>
          <c:showCatName val="0"/>
          <c:showSerName val="0"/>
          <c:showPercent val="0"/>
          <c:showBubbleSize val="0"/>
        </c:dLbls>
        <c:gapWidth val="115"/>
        <c:overlap val="-20"/>
        <c:axId val="407558280"/>
        <c:axId val="407154216"/>
      </c:barChart>
      <c:catAx>
        <c:axId val="4075582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07154216"/>
        <c:crosses val="autoZero"/>
        <c:auto val="0"/>
        <c:lblAlgn val="ctr"/>
        <c:lblOffset val="100"/>
        <c:noMultiLvlLbl val="0"/>
      </c:catAx>
      <c:valAx>
        <c:axId val="4071542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crossAx val="407558280"/>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Raleway"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r>
              <a:rPr lang="en-US" sz="2000" dirty="0"/>
              <a:t>Outbreak-based Assessment</a:t>
            </a:r>
          </a:p>
          <a:p>
            <a:pPr>
              <a:defRPr sz="2000"/>
            </a:pPr>
            <a:r>
              <a:rPr lang="en-US" sz="2000" dirty="0"/>
              <a:t>Indiana AL</a:t>
            </a:r>
            <a:r>
              <a:rPr lang="en-US" sz="2000" baseline="0" dirty="0"/>
              <a:t> </a:t>
            </a:r>
            <a:r>
              <a:rPr lang="en-US" sz="2000" dirty="0"/>
              <a:t>Gaps (n= 5)</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Raleway" pitchFamily="2" charset="0"/>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Summary!$A$6:$A$10</c:f>
              <c:strCache>
                <c:ptCount val="5"/>
                <c:pt idx="0">
                  <c:v>Audit &amp; document &gt; 30 HH per month</c:v>
                </c:pt>
                <c:pt idx="1">
                  <c:v>TBP appropriate cohorting</c:v>
                </c:pt>
                <c:pt idx="2">
                  <c:v>Proper cohorting occurs</c:v>
                </c:pt>
                <c:pt idx="3">
                  <c:v>Rs with COVID-19 symptoms placed in TBP</c:v>
                </c:pt>
                <c:pt idx="4">
                  <c:v>COVID-19 PPE compliance </c:v>
                </c:pt>
              </c:strCache>
            </c:strRef>
          </c:cat>
          <c:val>
            <c:numRef>
              <c:f>Summary!$B$6:$B$10</c:f>
            </c:numRef>
          </c:val>
          <c:extLst>
            <c:ext xmlns:c16="http://schemas.microsoft.com/office/drawing/2014/chart" uri="{C3380CC4-5D6E-409C-BE32-E72D297353CC}">
              <c16:uniqueId val="{00000000-C8A5-415F-AAC1-3F026A3DC9E5}"/>
            </c:ext>
          </c:extLst>
        </c:ser>
        <c:ser>
          <c:idx val="1"/>
          <c:order val="1"/>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a:t>80%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ABF-4F4B-B24D-0E496C316D90}"/>
                </c:ext>
              </c:extLst>
            </c:dLbl>
            <c:dLbl>
              <c:idx val="1"/>
              <c:tx>
                <c:rich>
                  <a:bodyPr/>
                  <a:lstStyle/>
                  <a:p>
                    <a:r>
                      <a:rPr lang="en-US"/>
                      <a:t>60%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ABF-4F4B-B24D-0E496C316D90}"/>
                </c:ext>
              </c:extLst>
            </c:dLbl>
            <c:dLbl>
              <c:idx val="2"/>
              <c:tx>
                <c:rich>
                  <a:bodyPr/>
                  <a:lstStyle/>
                  <a:p>
                    <a:r>
                      <a:rPr lang="en-US"/>
                      <a:t>40%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BF-4F4B-B24D-0E496C316D90}"/>
                </c:ext>
              </c:extLst>
            </c:dLbl>
            <c:dLbl>
              <c:idx val="3"/>
              <c:tx>
                <c:rich>
                  <a:bodyPr/>
                  <a:lstStyle/>
                  <a:p>
                    <a:r>
                      <a:rPr lang="en-US"/>
                      <a:t>40%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BF-4F4B-B24D-0E496C316D90}"/>
                </c:ext>
              </c:extLst>
            </c:dLbl>
            <c:dLbl>
              <c:idx val="4"/>
              <c:tx>
                <c:rich>
                  <a:bodyPr/>
                  <a:lstStyle/>
                  <a:p>
                    <a:r>
                      <a:rPr lang="en-US"/>
                      <a:t>40%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BF-4F4B-B24D-0E496C316D90}"/>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Summary!$A$6:$A$10</c:f>
              <c:strCache>
                <c:ptCount val="5"/>
                <c:pt idx="0">
                  <c:v>Audit &amp; document &gt; 30 HH per month</c:v>
                </c:pt>
                <c:pt idx="1">
                  <c:v>TBP appropriate cohorting</c:v>
                </c:pt>
                <c:pt idx="2">
                  <c:v>Proper cohorting occurs</c:v>
                </c:pt>
                <c:pt idx="3">
                  <c:v>Rs with COVID-19 symptoms placed in TBP</c:v>
                </c:pt>
                <c:pt idx="4">
                  <c:v>COVID-19 PPE compliance </c:v>
                </c:pt>
              </c:strCache>
            </c:strRef>
          </c:cat>
          <c:val>
            <c:numRef>
              <c:f>Summary!$C$6:$C$10</c:f>
              <c:numCache>
                <c:formatCode>0.00%</c:formatCode>
                <c:ptCount val="5"/>
                <c:pt idx="0">
                  <c:v>0.8</c:v>
                </c:pt>
                <c:pt idx="1">
                  <c:v>0.6</c:v>
                </c:pt>
                <c:pt idx="2">
                  <c:v>0.4</c:v>
                </c:pt>
                <c:pt idx="3">
                  <c:v>0.4</c:v>
                </c:pt>
                <c:pt idx="4">
                  <c:v>0.4</c:v>
                </c:pt>
              </c:numCache>
            </c:numRef>
          </c:val>
          <c:extLst>
            <c:ext xmlns:c16="http://schemas.microsoft.com/office/drawing/2014/chart" uri="{C3380CC4-5D6E-409C-BE32-E72D297353CC}">
              <c16:uniqueId val="{00000001-C8A5-415F-AAC1-3F026A3DC9E5}"/>
            </c:ext>
          </c:extLst>
        </c:ser>
        <c:dLbls>
          <c:showLegendKey val="0"/>
          <c:showVal val="0"/>
          <c:showCatName val="0"/>
          <c:showSerName val="0"/>
          <c:showPercent val="0"/>
          <c:showBubbleSize val="0"/>
        </c:dLbls>
        <c:gapWidth val="75"/>
        <c:overlap val="40"/>
        <c:axId val="407155000"/>
        <c:axId val="414917632"/>
      </c:barChart>
      <c:catAx>
        <c:axId val="4071550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4917632"/>
        <c:crosses val="autoZero"/>
        <c:auto val="1"/>
        <c:lblAlgn val="ctr"/>
        <c:lblOffset val="100"/>
        <c:noMultiLvlLbl val="0"/>
      </c:catAx>
      <c:valAx>
        <c:axId val="41491763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aleway" pitchFamily="2" charset="0"/>
                <a:ea typeface="+mn-ea"/>
                <a:cs typeface="+mn-cs"/>
              </a:defRPr>
            </a:pPr>
            <a:endParaRPr lang="en-US"/>
          </a:p>
        </c:txPr>
        <c:crossAx val="407155000"/>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Raleway"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10/22/2020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dirty="0"/>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31CD6-7082-7749-BD99-0B0117ADFFDC}" type="slidenum">
              <a:rPr lang="en-US" smtClean="0"/>
              <a:t>28</a:t>
            </a:fld>
            <a:endParaRPr lang="en-US" dirty="0"/>
          </a:p>
        </p:txBody>
      </p:sp>
    </p:spTree>
    <p:extLst>
      <p:ext uri="{BB962C8B-B14F-4D97-AF65-F5344CB8AC3E}">
        <p14:creationId xmlns:p14="http://schemas.microsoft.com/office/powerpoint/2010/main" val="2013557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dirty="0"/>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68EC80B-5DF9-4F15-A484-04FC00C475DB}"/>
              </a:ext>
            </a:extLst>
          </p:cNvPr>
          <p:cNvSpPr>
            <a:spLocks noGrp="1"/>
          </p:cNvSpPr>
          <p:nvPr>
            <p:ph sz="quarter" idx="10"/>
          </p:nvPr>
        </p:nvSpPr>
        <p:spPr>
          <a:xfrm>
            <a:off x="288925" y="1262063"/>
            <a:ext cx="9178925" cy="4421187"/>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3EF50934-A46B-4292-9287-8BB30ACF5C0B}"/>
              </a:ext>
            </a:extLst>
          </p:cNvPr>
          <p:cNvSpPr>
            <a:spLocks noGrp="1"/>
          </p:cNvSpPr>
          <p:nvPr>
            <p:ph type="title"/>
          </p:nvPr>
        </p:nvSpPr>
        <p:spPr>
          <a:xfrm>
            <a:off x="838200" y="514594"/>
            <a:ext cx="10515600" cy="588047"/>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243E8E"/>
                </a:solidFill>
                <a:effectLst/>
                <a:uLnTx/>
                <a:uFillTx/>
                <a:latin typeface="Raleway" panose="020B0503030101060003" pitchFamily="34" charset="77"/>
                <a:ea typeface="+mj-ea"/>
                <a:cs typeface="+mj-cs"/>
              </a:rPr>
              <a:t>Click to edit Master title style</a:t>
            </a:r>
            <a:endParaRPr lang="en-US" dirty="0"/>
          </a:p>
        </p:txBody>
      </p:sp>
    </p:spTree>
    <p:extLst>
      <p:ext uri="{BB962C8B-B14F-4D97-AF65-F5344CB8AC3E}">
        <p14:creationId xmlns:p14="http://schemas.microsoft.com/office/powerpoint/2010/main" val="413244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dirty="0"/>
              <a:t>Click icon to add picture</a:t>
            </a:r>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11118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dirty="0"/>
              <a:t>Click icon to add picture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217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dirty="0"/>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668"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panose="020B0502040204020203" pitchFamily="34" charset="0"/>
          <a:ea typeface="+mn-ea"/>
          <a:cs typeface="Segoe UI" panose="020B0502040204020203" pitchFamily="34" charset="0"/>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Segoe UI" panose="020B0502040204020203" pitchFamily="34" charset="0"/>
          <a:ea typeface="+mn-ea"/>
          <a:cs typeface="Segoe UI" panose="020B0502040204020203" pitchFamily="34" charset="0"/>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Segoe UI" panose="020B0502040204020203" pitchFamily="34" charset="0"/>
          <a:ea typeface="+mn-ea"/>
          <a:cs typeface="Segoe UI" panose="020B0502040204020203" pitchFamily="34" charset="0"/>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Segoe UI" panose="020B0502040204020203" pitchFamily="34" charset="0"/>
          <a:ea typeface="+mn-ea"/>
          <a:cs typeface="Segoe UI" panose="020B0502040204020203" pitchFamily="34" charset="0"/>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hicpac/recommendations/core-practices.html" TargetMode="External"/><Relationship Id="rId2" Type="http://schemas.openxmlformats.org/officeDocument/2006/relationships/hyperlink" Target="https://www.cdc.gov/infectioncontrol/guidelines/isolation/prevention.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coronavirus/2019-ncov/hcp/ppe-strategy/isolation-gown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coronavirus/2019-ncov/hcp/ppe-strategy/isolation-gowns.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healthcare-facilities/prevent-spread-in-long-term-care-facilities.html"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mailto:jspivey1@isdh.in.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coronavirus/2019-ncov/prevent-getting-sick/how-covid-spreads.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cdc.gov/coronavirus/2019-ncov/hcp/ppe-strategy/isolation-gowns.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hcp/ppe-strategy/isolation-gowns.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 Id="rId4" Type="http://schemas.openxmlformats.org/officeDocument/2006/relationships/hyperlink" Target="https://www.cdc.gov/coronavirus/2019-ncov/prevent-getting-sick/how-covid-spread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4913971" y="5226351"/>
            <a:ext cx="3322638" cy="424732"/>
          </a:xfrm>
        </p:spPr>
        <p:txBody>
          <a:bodyPr/>
          <a:lstStyle/>
          <a:p>
            <a:r>
              <a:rPr lang="en-US" dirty="0"/>
              <a:t>10/22/20</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4913971" y="1396239"/>
            <a:ext cx="6954179" cy="1200329"/>
          </a:xfrm>
        </p:spPr>
        <p:txBody>
          <a:bodyPr/>
          <a:lstStyle/>
          <a:p>
            <a:r>
              <a:rPr lang="en-US" sz="4000" dirty="0"/>
              <a:t>Long-term care updates</a:t>
            </a:r>
          </a:p>
        </p:txBody>
      </p:sp>
      <p:sp>
        <p:nvSpPr>
          <p:cNvPr id="5" name="Subtitle 4">
            <a:extLst>
              <a:ext uri="{FF2B5EF4-FFF2-40B4-BE49-F238E27FC236}">
                <a16:creationId xmlns:a16="http://schemas.microsoft.com/office/drawing/2014/main" id="{F3D18034-FEB2-954E-BC28-CD213C3DB54F}"/>
              </a:ext>
            </a:extLst>
          </p:cNvPr>
          <p:cNvSpPr>
            <a:spLocks noGrp="1"/>
          </p:cNvSpPr>
          <p:nvPr>
            <p:ph type="subTitle" idx="1"/>
          </p:nvPr>
        </p:nvSpPr>
        <p:spPr>
          <a:xfrm>
            <a:off x="4913971" y="3223844"/>
            <a:ext cx="7278029" cy="1678408"/>
          </a:xfrm>
        </p:spPr>
        <p:txBody>
          <a:bodyPr/>
          <a:lstStyle/>
          <a:p>
            <a:r>
              <a:rPr lang="en-US" b="1" dirty="0">
                <a:effectLst>
                  <a:outerShdw blurRad="38100" dist="38100" dir="2700000" algn="tl">
                    <a:srgbClr val="000000">
                      <a:alpha val="43137"/>
                    </a:srgbClr>
                  </a:outerShdw>
                </a:effectLst>
                <a:latin typeface="Raleway SemiBold" pitchFamily="2" charset="0"/>
              </a:rPr>
              <a:t>Dan Rusyniak, MD</a:t>
            </a:r>
          </a:p>
          <a:p>
            <a:r>
              <a:rPr lang="en-US" dirty="0"/>
              <a:t>Chief Medical Officer</a:t>
            </a:r>
          </a:p>
          <a:p>
            <a:r>
              <a:rPr lang="en-US" dirty="0"/>
              <a:t>Family and Social Services Administration</a:t>
            </a:r>
          </a:p>
        </p:txBody>
      </p:sp>
    </p:spTree>
    <p:extLst>
      <p:ext uri="{BB962C8B-B14F-4D97-AF65-F5344CB8AC3E}">
        <p14:creationId xmlns:p14="http://schemas.microsoft.com/office/powerpoint/2010/main" val="196501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TBP Conventional Practices- to be enforced</a:t>
            </a:r>
          </a:p>
        </p:txBody>
      </p:sp>
      <p:sp>
        <p:nvSpPr>
          <p:cNvPr id="3" name="Content Placeholder 2"/>
          <p:cNvSpPr>
            <a:spLocks noGrp="1"/>
          </p:cNvSpPr>
          <p:nvPr>
            <p:ph idx="1"/>
          </p:nvPr>
        </p:nvSpPr>
        <p:spPr>
          <a:xfrm>
            <a:off x="325120" y="1402079"/>
            <a:ext cx="11511280" cy="4704081"/>
          </a:xfrm>
        </p:spPr>
        <p:txBody>
          <a:bodyPr>
            <a:normAutofit fontScale="62500" lnSpcReduction="20000"/>
          </a:bodyPr>
          <a:lstStyle/>
          <a:p>
            <a:pPr algn="ctr">
              <a:lnSpc>
                <a:spcPct val="120000"/>
              </a:lnSpc>
              <a:spcBef>
                <a:spcPts val="0"/>
              </a:spcBef>
            </a:pPr>
            <a:r>
              <a:rPr lang="en-US" sz="3800" b="1" dirty="0">
                <a:solidFill>
                  <a:srgbClr val="243E8E"/>
                </a:solidFill>
                <a:ea typeface="Calibri" panose="020F0502020204030204" pitchFamily="34" charset="0"/>
              </a:rPr>
              <a:t>Isolation gowns should be removed before leaving the resident care</a:t>
            </a:r>
            <a:r>
              <a:rPr lang="en-US" sz="3800" dirty="0">
                <a:solidFill>
                  <a:srgbClr val="243E8E"/>
                </a:solidFill>
                <a:ea typeface="Calibri" panose="020F0502020204030204" pitchFamily="34" charset="0"/>
              </a:rPr>
              <a:t> </a:t>
            </a:r>
            <a:r>
              <a:rPr lang="en-US" sz="3800" b="1" dirty="0">
                <a:solidFill>
                  <a:srgbClr val="243E8E"/>
                </a:solidFill>
                <a:ea typeface="Calibri" panose="020F0502020204030204" pitchFamily="34" charset="0"/>
              </a:rPr>
              <a:t>area</a:t>
            </a:r>
            <a:r>
              <a:rPr lang="en-US" sz="3800" dirty="0">
                <a:solidFill>
                  <a:srgbClr val="243E8E"/>
                </a:solidFill>
                <a:ea typeface="Calibri" panose="020F0502020204030204" pitchFamily="34" charset="0"/>
              </a:rPr>
              <a:t> </a:t>
            </a:r>
            <a:br>
              <a:rPr lang="en-US" sz="3800" dirty="0">
                <a:solidFill>
                  <a:srgbClr val="243E8E"/>
                </a:solidFill>
                <a:ea typeface="Calibri" panose="020F0502020204030204" pitchFamily="34" charset="0"/>
              </a:rPr>
            </a:br>
            <a:r>
              <a:rPr lang="en-US" sz="3800" dirty="0">
                <a:solidFill>
                  <a:srgbClr val="243E8E"/>
                </a:solidFill>
                <a:ea typeface="Calibri" panose="020F0502020204030204" pitchFamily="34" charset="0"/>
              </a:rPr>
              <a:t>to prevent possible contamination of the environment outside the patient’s room. Isolation gowns should be removed in a manner that prevents contamination </a:t>
            </a:r>
            <a:br>
              <a:rPr lang="en-US" sz="3800" dirty="0">
                <a:solidFill>
                  <a:srgbClr val="243E8E"/>
                </a:solidFill>
                <a:ea typeface="Calibri" panose="020F0502020204030204" pitchFamily="34" charset="0"/>
              </a:rPr>
            </a:br>
            <a:r>
              <a:rPr lang="en-US" sz="3800" dirty="0">
                <a:solidFill>
                  <a:srgbClr val="243E8E"/>
                </a:solidFill>
                <a:ea typeface="Calibri" panose="020F0502020204030204" pitchFamily="34" charset="0"/>
              </a:rPr>
              <a:t>of clothing or skin. The outer, “contaminated,” side of the gown is turned inward |and rolled into a bundle, and then discarded into a designated container </a:t>
            </a:r>
            <a:br>
              <a:rPr lang="en-US" sz="3800" dirty="0">
                <a:solidFill>
                  <a:srgbClr val="243E8E"/>
                </a:solidFill>
                <a:ea typeface="Calibri" panose="020F0502020204030204" pitchFamily="34" charset="0"/>
              </a:rPr>
            </a:br>
            <a:r>
              <a:rPr lang="en-US" sz="3800" dirty="0">
                <a:solidFill>
                  <a:srgbClr val="243E8E"/>
                </a:solidFill>
                <a:ea typeface="Calibri" panose="020F0502020204030204" pitchFamily="34" charset="0"/>
              </a:rPr>
              <a:t>for waste or linen to contain contamination.</a:t>
            </a:r>
          </a:p>
          <a:p>
            <a:pPr algn="ctr">
              <a:lnSpc>
                <a:spcPct val="120000"/>
              </a:lnSpc>
              <a:spcBef>
                <a:spcPts val="0"/>
              </a:spcBef>
            </a:pPr>
            <a:endParaRPr lang="en-US" sz="3800" dirty="0">
              <a:solidFill>
                <a:srgbClr val="243E8E"/>
              </a:solidFill>
              <a:ea typeface="Calibri" panose="020F0502020204030204" pitchFamily="34" charset="0"/>
            </a:endParaRPr>
          </a:p>
          <a:p>
            <a:pPr algn="ctr">
              <a:lnSpc>
                <a:spcPct val="120000"/>
              </a:lnSpc>
              <a:spcBef>
                <a:spcPts val="0"/>
              </a:spcBef>
            </a:pPr>
            <a:r>
              <a:rPr lang="en-US" sz="3800" dirty="0">
                <a:solidFill>
                  <a:srgbClr val="243E8E"/>
                </a:solidFill>
                <a:ea typeface="Calibri" panose="020F0502020204030204" pitchFamily="34" charset="0"/>
              </a:rPr>
              <a:t>In some instances, gowns may need to be worn outside the resident room for certain activities as dictated by Standard Precautions.</a:t>
            </a:r>
          </a:p>
          <a:p>
            <a:pPr algn="ctr"/>
            <a:endParaRPr lang="en-US" sz="2300" b="1" dirty="0">
              <a:solidFill>
                <a:srgbClr val="243E8E"/>
              </a:solidFill>
            </a:endParaRPr>
          </a:p>
          <a:p>
            <a:pPr algn="ctr"/>
            <a:r>
              <a:rPr lang="en-US" sz="2300" b="1" dirty="0">
                <a:solidFill>
                  <a:srgbClr val="243E8E"/>
                </a:solidFill>
              </a:rPr>
              <a:t>Sources:</a:t>
            </a:r>
            <a:endParaRPr lang="en-US" sz="2300" dirty="0">
              <a:solidFill>
                <a:srgbClr val="243E8E"/>
              </a:solidFill>
            </a:endParaRPr>
          </a:p>
          <a:p>
            <a:pPr algn="ctr"/>
            <a:r>
              <a:rPr lang="en-US" sz="2300" u="sng" dirty="0">
                <a:solidFill>
                  <a:srgbClr val="243E8E"/>
                </a:solidFill>
                <a:hlinkClick r:id="rId2">
                  <a:extLst>
                    <a:ext uri="{A12FA001-AC4F-418D-AE19-62706E023703}">
                      <ahyp:hlinkClr xmlns:ahyp="http://schemas.microsoft.com/office/drawing/2018/hyperlinkcolor" val="tx"/>
                    </a:ext>
                  </a:extLst>
                </a:hlinkClick>
              </a:rPr>
              <a:t>https://www.cdc.gov/infectioncontrol/guidelines/isolation/prevention.html</a:t>
            </a:r>
            <a:r>
              <a:rPr lang="en-US" sz="2300" u="sng" dirty="0">
                <a:solidFill>
                  <a:srgbClr val="243E8E"/>
                </a:solidFill>
              </a:rPr>
              <a:t> </a:t>
            </a:r>
            <a:r>
              <a:rPr lang="en-US" sz="2300" b="1" dirty="0">
                <a:solidFill>
                  <a:srgbClr val="243E8E"/>
                </a:solidFill>
              </a:rPr>
              <a:t> </a:t>
            </a:r>
            <a:endParaRPr lang="en-US" sz="2300" dirty="0">
              <a:solidFill>
                <a:srgbClr val="243E8E"/>
              </a:solidFill>
            </a:endParaRPr>
          </a:p>
          <a:p>
            <a:pPr algn="ctr"/>
            <a:r>
              <a:rPr lang="en-US" sz="2300" u="sng" dirty="0">
                <a:solidFill>
                  <a:srgbClr val="243E8E"/>
                </a:solidFill>
                <a:hlinkClick r:id="rId3">
                  <a:extLst>
                    <a:ext uri="{A12FA001-AC4F-418D-AE19-62706E023703}">
                      <ahyp:hlinkClr xmlns:ahyp="http://schemas.microsoft.com/office/drawing/2018/hyperlinkcolor" val="tx"/>
                    </a:ext>
                  </a:extLst>
                </a:hlinkClick>
              </a:rPr>
              <a:t>https://www.cdc.gov/hicpac/recommendations/core-practices.html</a:t>
            </a:r>
            <a:r>
              <a:rPr lang="en-US" sz="2300" u="sng" dirty="0">
                <a:solidFill>
                  <a:srgbClr val="243E8E"/>
                </a:solidFill>
              </a:rPr>
              <a:t> </a:t>
            </a:r>
            <a:endParaRPr lang="en-US" sz="2300" dirty="0">
              <a:solidFill>
                <a:srgbClr val="243E8E"/>
              </a:solidFill>
            </a:endParaRPr>
          </a:p>
          <a:p>
            <a:endParaRPr lang="en-US" dirty="0">
              <a:latin typeface="Raleway" pitchFamily="2" charset="0"/>
            </a:endParaRPr>
          </a:p>
        </p:txBody>
      </p:sp>
      <p:sp>
        <p:nvSpPr>
          <p:cNvPr id="4" name="Slide Number Placeholder 3"/>
          <p:cNvSpPr>
            <a:spLocks noGrp="1"/>
          </p:cNvSpPr>
          <p:nvPr>
            <p:ph type="sldNum" sz="quarter" idx="12"/>
          </p:nvPr>
        </p:nvSpPr>
        <p:spPr/>
        <p:txBody>
          <a:bodyPr/>
          <a:lstStyle/>
          <a:p>
            <a:fld id="{2C1798A1-548B-2F4F-A949-0B360C421755}" type="slidenum">
              <a:rPr lang="en-US" smtClean="0"/>
              <a:t>10</a:t>
            </a:fld>
            <a:endParaRPr lang="en-US" dirty="0"/>
          </a:p>
        </p:txBody>
      </p:sp>
    </p:spTree>
    <p:extLst>
      <p:ext uri="{BB962C8B-B14F-4D97-AF65-F5344CB8AC3E}">
        <p14:creationId xmlns:p14="http://schemas.microsoft.com/office/powerpoint/2010/main" val="239979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Crisis Capacity: </a:t>
            </a:r>
            <a:r>
              <a:rPr lang="en-US" dirty="0">
                <a:solidFill>
                  <a:srgbClr val="00B050"/>
                </a:solidFill>
              </a:rPr>
              <a:t>Green zone - IF needed</a:t>
            </a:r>
          </a:p>
        </p:txBody>
      </p:sp>
      <p:sp>
        <p:nvSpPr>
          <p:cNvPr id="3" name="Content Placeholder 2"/>
          <p:cNvSpPr>
            <a:spLocks noGrp="1"/>
          </p:cNvSpPr>
          <p:nvPr>
            <p:ph idx="1"/>
          </p:nvPr>
        </p:nvSpPr>
        <p:spPr/>
        <p:txBody>
          <a:bodyPr>
            <a:noAutofit/>
          </a:bodyPr>
          <a:lstStyle/>
          <a:p>
            <a:pPr algn="ctr">
              <a:lnSpc>
                <a:spcPct val="100000"/>
              </a:lnSpc>
              <a:spcBef>
                <a:spcPts val="600"/>
              </a:spcBef>
              <a:spcAft>
                <a:spcPts val="600"/>
              </a:spcAft>
            </a:pPr>
            <a:r>
              <a:rPr lang="en-US" sz="2600" b="1" dirty="0">
                <a:solidFill>
                  <a:srgbClr val="243E8E"/>
                </a:solidFill>
                <a:ea typeface="Calibri" panose="020F0502020204030204" pitchFamily="34" charset="0"/>
              </a:rPr>
              <a:t>As part of crisis capacity strategies facilities may practice prioritization of gown use.</a:t>
            </a:r>
            <a:endParaRPr lang="en-US" sz="2600" dirty="0">
              <a:solidFill>
                <a:srgbClr val="243E8E"/>
              </a:solidFill>
              <a:ea typeface="Calibri" panose="020F0502020204030204" pitchFamily="34" charset="0"/>
            </a:endParaRPr>
          </a:p>
          <a:p>
            <a:pPr>
              <a:lnSpc>
                <a:spcPct val="100000"/>
              </a:lnSpc>
              <a:spcBef>
                <a:spcPts val="0"/>
              </a:spcBef>
            </a:pPr>
            <a:r>
              <a:rPr lang="en-US" sz="2600" dirty="0">
                <a:solidFill>
                  <a:srgbClr val="243E8E"/>
                </a:solidFill>
                <a:ea typeface="Calibri" panose="020F0502020204030204" pitchFamily="34" charset="0"/>
              </a:rPr>
              <a:t>Gowns should be prioritized for the following activities:</a:t>
            </a:r>
          </a:p>
          <a:p>
            <a:pPr marL="569913"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dirty="0">
                <a:solidFill>
                  <a:srgbClr val="243E8E"/>
                </a:solidFill>
                <a:ea typeface="Times New Roman" panose="02020603050405020304" pitchFamily="18" charset="0"/>
              </a:rPr>
              <a:t>During care activities where splashes and sprays are anticipated, which typically includes aerosol generating procedures</a:t>
            </a:r>
            <a:endParaRPr lang="en-US" sz="2400" dirty="0">
              <a:solidFill>
                <a:srgbClr val="243E8E"/>
              </a:solidFill>
              <a:ea typeface="Calibri" panose="020F0502020204030204" pitchFamily="34" charset="0"/>
            </a:endParaRPr>
          </a:p>
          <a:p>
            <a:pPr marL="569913"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dirty="0">
                <a:solidFill>
                  <a:srgbClr val="243E8E"/>
                </a:solidFill>
                <a:ea typeface="Times New Roman" panose="02020603050405020304" pitchFamily="18" charset="0"/>
              </a:rPr>
              <a:t>During the following high-contact patient care activities that provide opportunities for transfer of pathogens to the hands and clothing of healthcare providers, such as:</a:t>
            </a:r>
          </a:p>
          <a:p>
            <a:pPr marL="800100" lvl="1" indent="-233363">
              <a:lnSpc>
                <a:spcPct val="100000"/>
              </a:lnSpc>
              <a:spcBef>
                <a:spcPts val="0"/>
              </a:spcBef>
              <a:buSzPts val="1000"/>
              <a:buFont typeface="Symbol" panose="05050102010706020507" pitchFamily="18" charset="2"/>
              <a:buChar char=""/>
              <a:tabLst>
                <a:tab pos="457200" algn="l"/>
              </a:tabLst>
            </a:pPr>
            <a:r>
              <a:rPr lang="en-US" sz="2000" dirty="0">
                <a:solidFill>
                  <a:srgbClr val="243E8E"/>
                </a:solidFill>
                <a:ea typeface="Times New Roman" panose="02020603050405020304" pitchFamily="18" charset="0"/>
              </a:rPr>
              <a:t>Dressing, bathing/showering, transferring, providing hygiene, changing linens, changing briefs or assisting with toileting, device care or use, wound care.</a:t>
            </a:r>
            <a:br>
              <a:rPr lang="en-US" sz="2000" dirty="0">
                <a:solidFill>
                  <a:srgbClr val="243E8E"/>
                </a:solidFill>
                <a:ea typeface="Times New Roman" panose="02020603050405020304" pitchFamily="18" charset="0"/>
              </a:rPr>
            </a:br>
            <a:endParaRPr lang="en-US" sz="1200" dirty="0">
              <a:solidFill>
                <a:srgbClr val="243E8E"/>
              </a:solidFill>
              <a:ea typeface="Times New Roman" panose="02020603050405020304" pitchFamily="18" charset="0"/>
            </a:endParaRPr>
          </a:p>
          <a:p>
            <a:pPr algn="ctr">
              <a:lnSpc>
                <a:spcPct val="100000"/>
              </a:lnSpc>
              <a:spcBef>
                <a:spcPts val="0"/>
              </a:spcBef>
            </a:pPr>
            <a:r>
              <a:rPr lang="en-US" sz="1600" b="1" dirty="0">
                <a:ea typeface="Calibri" panose="020F0502020204030204" pitchFamily="34" charset="0"/>
              </a:rPr>
              <a:t>Source:</a:t>
            </a:r>
            <a:endParaRPr lang="en-US" sz="1600" dirty="0">
              <a:ea typeface="Calibri" panose="020F0502020204030204" pitchFamily="34" charset="0"/>
            </a:endParaRPr>
          </a:p>
          <a:p>
            <a:pPr algn="ctr">
              <a:lnSpc>
                <a:spcPct val="100000"/>
              </a:lnSpc>
              <a:spcBef>
                <a:spcPts val="0"/>
              </a:spcBef>
            </a:pPr>
            <a:r>
              <a:rPr lang="en-US" sz="1600" u="sng" dirty="0">
                <a:solidFill>
                  <a:srgbClr val="0563C1"/>
                </a:solidFill>
                <a:ea typeface="Calibri" panose="020F0502020204030204" pitchFamily="34" charset="0"/>
                <a:hlinkClick r:id="rId2"/>
              </a:rPr>
              <a:t>https://www.cdc.gov/coronavirus/2019-ncov/hcp/ppe-strategy/isolation-gowns.html</a:t>
            </a:r>
            <a:endParaRPr lang="en-US" sz="1600" dirty="0">
              <a:ea typeface="Calibri" panose="020F0502020204030204" pitchFamily="34" charset="0"/>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2C1798A1-548B-2F4F-A949-0B360C421755}" type="slidenum">
              <a:rPr lang="en-US" smtClean="0"/>
              <a:t>11</a:t>
            </a:fld>
            <a:endParaRPr lang="en-US" dirty="0"/>
          </a:p>
        </p:txBody>
      </p:sp>
    </p:spTree>
    <p:extLst>
      <p:ext uri="{BB962C8B-B14F-4D97-AF65-F5344CB8AC3E}">
        <p14:creationId xmlns:p14="http://schemas.microsoft.com/office/powerpoint/2010/main" val="97829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7" y="365126"/>
            <a:ext cx="10916920" cy="756565"/>
          </a:xfrm>
        </p:spPr>
        <p:txBody>
          <a:bodyPr/>
          <a:lstStyle/>
          <a:p>
            <a:r>
              <a:rPr lang="en-US" dirty="0"/>
              <a:t>Crisis capacity: </a:t>
            </a:r>
            <a:r>
              <a:rPr lang="en-US" dirty="0">
                <a:solidFill>
                  <a:srgbClr val="FFFF00"/>
                </a:solidFill>
                <a:effectLst>
                  <a:outerShdw blurRad="38100" dist="38100" dir="2700000" algn="tl">
                    <a:srgbClr val="000000">
                      <a:alpha val="43137"/>
                    </a:srgbClr>
                  </a:outerShdw>
                </a:effectLst>
              </a:rPr>
              <a:t>Yellow zone – IF needed </a:t>
            </a:r>
          </a:p>
        </p:txBody>
      </p:sp>
      <p:sp>
        <p:nvSpPr>
          <p:cNvPr id="3" name="Content Placeholder 2"/>
          <p:cNvSpPr>
            <a:spLocks noGrp="1"/>
          </p:cNvSpPr>
          <p:nvPr>
            <p:ph idx="1"/>
          </p:nvPr>
        </p:nvSpPr>
        <p:spPr>
          <a:xfrm>
            <a:off x="637540" y="1560293"/>
            <a:ext cx="11054788" cy="4152236"/>
          </a:xfrm>
        </p:spPr>
        <p:txBody>
          <a:bodyPr>
            <a:noAutofit/>
          </a:bodyPr>
          <a:lstStyle/>
          <a:p>
            <a:pPr>
              <a:lnSpc>
                <a:spcPct val="100000"/>
              </a:lnSpc>
              <a:spcBef>
                <a:spcPts val="600"/>
              </a:spcBef>
            </a:pPr>
            <a:r>
              <a:rPr lang="en-US" sz="3000" dirty="0"/>
              <a:t>Extended use of isolation gowns (prefer cloth) such that the same gown is worn by the same HCP when delivering care to the same resident for the entire shift for unknown COVID status </a:t>
            </a:r>
          </a:p>
          <a:p>
            <a:pPr marL="688975" indent="-344488">
              <a:lnSpc>
                <a:spcPct val="100000"/>
              </a:lnSpc>
              <a:spcBef>
                <a:spcPts val="600"/>
              </a:spcBef>
              <a:buFont typeface="Arial" panose="020B0604020202020204" pitchFamily="34" charset="0"/>
              <a:buChar char="•"/>
              <a:tabLst>
                <a:tab pos="225425" algn="l"/>
              </a:tabLst>
            </a:pPr>
            <a:r>
              <a:rPr lang="en-US" sz="2600" b="1" spc="-40" dirty="0">
                <a:solidFill>
                  <a:srgbClr val="243E8E"/>
                </a:solidFill>
              </a:rPr>
              <a:t>1 gown per resident</a:t>
            </a:r>
            <a:r>
              <a:rPr lang="en-US" sz="2600" spc="-40" dirty="0">
                <a:solidFill>
                  <a:srgbClr val="243E8E"/>
                </a:solidFill>
              </a:rPr>
              <a:t>, </a:t>
            </a:r>
            <a:r>
              <a:rPr lang="en-US" sz="2600" b="1" spc="-40" dirty="0">
                <a:solidFill>
                  <a:srgbClr val="243E8E"/>
                </a:solidFill>
              </a:rPr>
              <a:t>per HCP</a:t>
            </a:r>
            <a:r>
              <a:rPr lang="en-US" sz="2600" spc="-40" dirty="0">
                <a:solidFill>
                  <a:srgbClr val="243E8E"/>
                </a:solidFill>
              </a:rPr>
              <a:t>, </a:t>
            </a:r>
            <a:r>
              <a:rPr lang="en-US" sz="2600" b="1" spc="-40" dirty="0">
                <a:solidFill>
                  <a:srgbClr val="243E8E"/>
                </a:solidFill>
              </a:rPr>
              <a:t>per shift unless visibly soiled or wet. </a:t>
            </a:r>
            <a:endParaRPr lang="en-US" sz="2600" b="1" spc="-40" dirty="0"/>
          </a:p>
          <a:p>
            <a:pPr marL="688975" indent="-344488">
              <a:lnSpc>
                <a:spcPct val="100000"/>
              </a:lnSpc>
              <a:spcBef>
                <a:spcPts val="600"/>
              </a:spcBef>
              <a:buFont typeface="Arial" panose="020B0604020202020204" pitchFamily="34" charset="0"/>
              <a:buChar char="•"/>
              <a:tabLst>
                <a:tab pos="225425" algn="l"/>
              </a:tabLst>
            </a:pPr>
            <a:r>
              <a:rPr lang="en-US" sz="2600" spc="-40" dirty="0"/>
              <a:t>Hang on back of resident’s door or near exit of room for donning and doffing</a:t>
            </a:r>
          </a:p>
          <a:p>
            <a:pPr marL="688975" indent="-344488">
              <a:lnSpc>
                <a:spcPct val="100000"/>
              </a:lnSpc>
              <a:spcBef>
                <a:spcPts val="600"/>
              </a:spcBef>
              <a:buFont typeface="Arial" panose="020B0604020202020204" pitchFamily="34" charset="0"/>
              <a:buChar char="•"/>
              <a:tabLst>
                <a:tab pos="225425" algn="l"/>
              </a:tabLst>
            </a:pPr>
            <a:r>
              <a:rPr lang="en-US" sz="2600" spc="-40" dirty="0"/>
              <a:t>If they become contaminated or worn incorrectly, they must be changed</a:t>
            </a:r>
          </a:p>
          <a:p>
            <a:pPr>
              <a:lnSpc>
                <a:spcPct val="100000"/>
              </a:lnSpc>
              <a:spcBef>
                <a:spcPts val="600"/>
              </a:spcBef>
            </a:pPr>
            <a:endParaRPr lang="en-US" sz="1600" dirty="0"/>
          </a:p>
        </p:txBody>
      </p:sp>
      <p:sp>
        <p:nvSpPr>
          <p:cNvPr id="4" name="Slide Number Placeholder 3"/>
          <p:cNvSpPr>
            <a:spLocks noGrp="1"/>
          </p:cNvSpPr>
          <p:nvPr>
            <p:ph type="sldNum" sz="quarter" idx="12"/>
          </p:nvPr>
        </p:nvSpPr>
        <p:spPr/>
        <p:txBody>
          <a:bodyPr/>
          <a:lstStyle/>
          <a:p>
            <a:fld id="{2C1798A1-548B-2F4F-A949-0B360C421755}" type="slidenum">
              <a:rPr lang="en-US" smtClean="0"/>
              <a:t>12</a:t>
            </a:fld>
            <a:endParaRPr lang="en-US" dirty="0"/>
          </a:p>
        </p:txBody>
      </p:sp>
    </p:spTree>
    <p:extLst>
      <p:ext uri="{BB962C8B-B14F-4D97-AF65-F5344CB8AC3E}">
        <p14:creationId xmlns:p14="http://schemas.microsoft.com/office/powerpoint/2010/main" val="203136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Capacity: </a:t>
            </a:r>
            <a:r>
              <a:rPr lang="en-US" dirty="0">
                <a:solidFill>
                  <a:schemeClr val="accent1">
                    <a:lumMod val="75000"/>
                  </a:schemeClr>
                </a:solidFill>
              </a:rPr>
              <a:t>Red zone - IF needed</a:t>
            </a:r>
          </a:p>
        </p:txBody>
      </p:sp>
      <p:sp>
        <p:nvSpPr>
          <p:cNvPr id="4" name="Slide Number Placeholder 3"/>
          <p:cNvSpPr>
            <a:spLocks noGrp="1"/>
          </p:cNvSpPr>
          <p:nvPr>
            <p:ph type="sldNum" sz="quarter" idx="12"/>
          </p:nvPr>
        </p:nvSpPr>
        <p:spPr/>
        <p:txBody>
          <a:bodyPr/>
          <a:lstStyle/>
          <a:p>
            <a:fld id="{2C1798A1-548B-2F4F-A949-0B360C421755}" type="slidenum">
              <a:rPr lang="en-US" smtClean="0"/>
              <a:t>13</a:t>
            </a:fld>
            <a:endParaRPr lang="en-US" dirty="0"/>
          </a:p>
        </p:txBody>
      </p:sp>
      <p:sp>
        <p:nvSpPr>
          <p:cNvPr id="7" name="Content Placeholder 6"/>
          <p:cNvSpPr>
            <a:spLocks noGrp="1"/>
          </p:cNvSpPr>
          <p:nvPr>
            <p:ph idx="1"/>
          </p:nvPr>
        </p:nvSpPr>
        <p:spPr>
          <a:xfrm>
            <a:off x="436880" y="1248937"/>
            <a:ext cx="10916920" cy="4152236"/>
          </a:xfrm>
        </p:spPr>
        <p:txBody>
          <a:bodyPr>
            <a:noAutofit/>
          </a:bodyPr>
          <a:lstStyle/>
          <a:p>
            <a:pPr marL="457200" indent="-457200">
              <a:lnSpc>
                <a:spcPct val="100000"/>
              </a:lnSpc>
              <a:spcBef>
                <a:spcPts val="600"/>
              </a:spcBef>
              <a:buFont typeface="Arial" panose="020B0604020202020204" pitchFamily="34" charset="0"/>
              <a:buChar char="•"/>
            </a:pPr>
            <a:r>
              <a:rPr lang="en-US" sz="2800" b="1" dirty="0">
                <a:solidFill>
                  <a:srgbClr val="243E8E"/>
                </a:solidFill>
              </a:rPr>
              <a:t>As part of crisis capacity strategies facilities may practice extended use of gowns.</a:t>
            </a:r>
            <a:endParaRPr lang="en-US" sz="2800" dirty="0">
              <a:solidFill>
                <a:srgbClr val="243E8E"/>
              </a:solidFill>
            </a:endParaRPr>
          </a:p>
          <a:p>
            <a:pPr>
              <a:lnSpc>
                <a:spcPct val="100000"/>
              </a:lnSpc>
              <a:spcBef>
                <a:spcPts val="600"/>
              </a:spcBef>
            </a:pPr>
            <a:r>
              <a:rPr lang="en-US" sz="2800" dirty="0">
                <a:solidFill>
                  <a:srgbClr val="243E8E"/>
                </a:solidFill>
              </a:rPr>
              <a:t>“Consideration can be made to extend the use of isolation gowns (disposable or cloth) such that the same gown is worn by the same HCP when interacting with more than one resident housed in the same location and known to be infected with the same infectious disease (i.e., COVID-19 residents residing in an isolation cohort.”</a:t>
            </a:r>
          </a:p>
          <a:p>
            <a:pPr marL="285750" indent="-285750">
              <a:lnSpc>
                <a:spcPct val="100000"/>
              </a:lnSpc>
              <a:spcBef>
                <a:spcPts val="600"/>
              </a:spcBef>
              <a:buFont typeface="Arial" panose="020B0604020202020204" pitchFamily="34" charset="0"/>
              <a:buChar char="•"/>
            </a:pPr>
            <a:r>
              <a:rPr lang="en-US" sz="2000" dirty="0">
                <a:solidFill>
                  <a:srgbClr val="243E8E"/>
                </a:solidFill>
              </a:rPr>
              <a:t>Gowns should always be doffed (removed) prior to leaving unit/or resident room (hot zone) when working in the nurse’s stations and break rooms (cold zone).  Hand hygiene and a new clean gown is required when returning to the COVID-19 unit from the cold zone.</a:t>
            </a:r>
          </a:p>
          <a:p>
            <a:pPr algn="ctr">
              <a:lnSpc>
                <a:spcPct val="100000"/>
              </a:lnSpc>
              <a:spcBef>
                <a:spcPts val="600"/>
              </a:spcBef>
            </a:pPr>
            <a:r>
              <a:rPr lang="en-US" sz="1600" b="1" dirty="0">
                <a:solidFill>
                  <a:srgbClr val="243E8E"/>
                </a:solidFill>
              </a:rPr>
              <a:t>Source:</a:t>
            </a:r>
            <a:br>
              <a:rPr lang="en-US" sz="1600" b="1" dirty="0"/>
            </a:br>
            <a:r>
              <a:rPr lang="en-US" sz="1600" u="sng" dirty="0">
                <a:hlinkClick r:id="rId2"/>
              </a:rPr>
              <a:t>https://www.cdc.gov/coronavirus/2019-ncov/hcp/ppe-strategy/isolation-gowns.html</a:t>
            </a:r>
            <a:endParaRPr lang="en-US" sz="1600" dirty="0"/>
          </a:p>
          <a:p>
            <a:pPr algn="ctr">
              <a:lnSpc>
                <a:spcPct val="100000"/>
              </a:lnSpc>
              <a:spcBef>
                <a:spcPts val="600"/>
              </a:spcBef>
            </a:pPr>
            <a:endParaRPr lang="en-US" sz="2800" dirty="0"/>
          </a:p>
        </p:txBody>
      </p:sp>
    </p:spTree>
    <p:extLst>
      <p:ext uri="{BB962C8B-B14F-4D97-AF65-F5344CB8AC3E}">
        <p14:creationId xmlns:p14="http://schemas.microsoft.com/office/powerpoint/2010/main" val="210865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CDC updates: Eye Protection </a:t>
            </a:r>
            <a:r>
              <a:rPr lang="en-US" sz="2800" b="0" dirty="0">
                <a:solidFill>
                  <a:srgbClr val="F3BF17"/>
                </a:solidFill>
              </a:rPr>
              <a:t>*updated 10/05</a:t>
            </a:r>
          </a:p>
        </p:txBody>
      </p:sp>
      <p:sp>
        <p:nvSpPr>
          <p:cNvPr id="3" name="Content Placeholder 2"/>
          <p:cNvSpPr>
            <a:spLocks noGrp="1"/>
          </p:cNvSpPr>
          <p:nvPr>
            <p:ph idx="1"/>
          </p:nvPr>
        </p:nvSpPr>
        <p:spPr>
          <a:xfrm>
            <a:off x="533930" y="1355621"/>
            <a:ext cx="11124140" cy="5007889"/>
          </a:xfrm>
        </p:spPr>
        <p:txBody>
          <a:bodyPr>
            <a:normAutofit/>
          </a:bodyPr>
          <a:lstStyle/>
          <a:p>
            <a:pPr marL="342900" indent="-342900">
              <a:lnSpc>
                <a:spcPct val="100000"/>
              </a:lnSpc>
              <a:spcBef>
                <a:spcPts val="600"/>
              </a:spcBef>
              <a:buFont typeface="Arial" panose="020B0604020202020204" pitchFamily="34" charset="0"/>
              <a:buChar char="•"/>
            </a:pPr>
            <a:r>
              <a:rPr lang="en-US" sz="2000" dirty="0">
                <a:solidFill>
                  <a:srgbClr val="243E8E"/>
                </a:solidFill>
              </a:rPr>
              <a:t>Indiana Department of Health recommends the use of </a:t>
            </a:r>
            <a:r>
              <a:rPr lang="en-US" sz="2000" b="1" dirty="0">
                <a:solidFill>
                  <a:srgbClr val="243E8E"/>
                </a:solidFill>
              </a:rPr>
              <a:t>eye protection as a standard safety measure </a:t>
            </a:r>
            <a:r>
              <a:rPr lang="en-US" sz="2000" dirty="0">
                <a:solidFill>
                  <a:srgbClr val="243E8E"/>
                </a:solidFill>
              </a:rPr>
              <a:t>to protect long-term care (LTC) healthcare personnel (HCP) who provide essential direct care within 6 feet of the resident in </a:t>
            </a:r>
            <a:r>
              <a:rPr lang="en-US" sz="2000" b="1" dirty="0">
                <a:solidFill>
                  <a:srgbClr val="243E8E"/>
                </a:solidFill>
              </a:rPr>
              <a:t>all levels of care in all long-term care and assisted living</a:t>
            </a:r>
            <a:r>
              <a:rPr lang="en-US" sz="2000" dirty="0">
                <a:solidFill>
                  <a:srgbClr val="243E8E"/>
                </a:solidFill>
              </a:rPr>
              <a:t>. </a:t>
            </a:r>
          </a:p>
          <a:p>
            <a:pPr marL="342900" indent="-342900">
              <a:lnSpc>
                <a:spcPct val="100000"/>
              </a:lnSpc>
              <a:spcBef>
                <a:spcPts val="600"/>
              </a:spcBef>
              <a:buFont typeface="Arial" panose="020B0604020202020204" pitchFamily="34" charset="0"/>
              <a:buChar char="•"/>
            </a:pPr>
            <a:r>
              <a:rPr lang="en-US" sz="2000" dirty="0">
                <a:solidFill>
                  <a:srgbClr val="243E8E"/>
                </a:solidFill>
              </a:rPr>
              <a:t>This is for all zones: green, yellow and red for COVID outbreak control. </a:t>
            </a:r>
          </a:p>
          <a:p>
            <a:pPr marL="973138" lvl="2" indent="-342900">
              <a:lnSpc>
                <a:spcPct val="100000"/>
              </a:lnSpc>
              <a:spcBef>
                <a:spcPts val="600"/>
              </a:spcBef>
            </a:pPr>
            <a:r>
              <a:rPr lang="en-US" sz="1800" dirty="0">
                <a:solidFill>
                  <a:srgbClr val="243E8E"/>
                </a:solidFill>
              </a:rPr>
              <a:t>If wearing the “non approved KN95”  then you should be wearing a face-shield not goggles.</a:t>
            </a:r>
          </a:p>
          <a:p>
            <a:pPr marL="973138" lvl="2" indent="-342900">
              <a:lnSpc>
                <a:spcPct val="100000"/>
              </a:lnSpc>
              <a:spcBef>
                <a:spcPts val="600"/>
              </a:spcBef>
            </a:pPr>
            <a:r>
              <a:rPr lang="en-US" sz="1800" dirty="0">
                <a:solidFill>
                  <a:srgbClr val="243E8E"/>
                </a:solidFill>
              </a:rPr>
              <a:t>These should be used as a substitute for regular medical masks not N95  </a:t>
            </a:r>
          </a:p>
          <a:p>
            <a:pPr marL="342900" indent="-342900">
              <a:lnSpc>
                <a:spcPct val="100000"/>
              </a:lnSpc>
              <a:spcBef>
                <a:spcPts val="600"/>
              </a:spcBef>
              <a:buFont typeface="Arial" panose="020B0604020202020204" pitchFamily="34" charset="0"/>
              <a:buChar char="•"/>
            </a:pPr>
            <a:r>
              <a:rPr lang="en-US" sz="2000" dirty="0">
                <a:solidFill>
                  <a:srgbClr val="243E8E"/>
                </a:solidFill>
              </a:rPr>
              <a:t>This includes the delivery of direct care for all residents in all facilities in LTC, AL and Residential buildings. </a:t>
            </a:r>
          </a:p>
          <a:p>
            <a:pPr marL="342900" indent="-342900">
              <a:lnSpc>
                <a:spcPct val="100000"/>
              </a:lnSpc>
              <a:spcBef>
                <a:spcPts val="600"/>
              </a:spcBef>
              <a:buFont typeface="Arial" panose="020B0604020202020204" pitchFamily="34" charset="0"/>
              <a:buChar char="•"/>
            </a:pPr>
            <a:r>
              <a:rPr lang="en-US" sz="2000" dirty="0">
                <a:solidFill>
                  <a:srgbClr val="243E8E"/>
                </a:solidFill>
              </a:rPr>
              <a:t>This already includes residents who are on COVID-19 positive units and symptomatic or are quarantined (14 days) in transmission-based precautions for droplet- contact.</a:t>
            </a:r>
          </a:p>
          <a:p>
            <a:pPr algn="ctr">
              <a:lnSpc>
                <a:spcPct val="100000"/>
              </a:lnSpc>
              <a:spcBef>
                <a:spcPts val="600"/>
              </a:spcBef>
            </a:pPr>
            <a:endParaRPr lang="en-US" sz="1200" b="1" dirty="0">
              <a:solidFill>
                <a:srgbClr val="243E8E"/>
              </a:solidFill>
            </a:endParaRPr>
          </a:p>
          <a:p>
            <a:pPr algn="ctr">
              <a:lnSpc>
                <a:spcPct val="100000"/>
              </a:lnSpc>
              <a:spcBef>
                <a:spcPts val="600"/>
              </a:spcBef>
            </a:pPr>
            <a:r>
              <a:rPr lang="en-US" sz="1400" b="1" dirty="0">
                <a:solidFill>
                  <a:srgbClr val="243E8E"/>
                </a:solidFill>
              </a:rPr>
              <a:t>SOURCE:</a:t>
            </a:r>
            <a:r>
              <a:rPr lang="en-US" sz="1400" dirty="0">
                <a:solidFill>
                  <a:srgbClr val="243E8E"/>
                </a:solidFill>
              </a:rPr>
              <a:t> </a:t>
            </a:r>
            <a:r>
              <a:rPr lang="en-US" sz="2000" dirty="0">
                <a:solidFill>
                  <a:srgbClr val="243E8E"/>
                </a:solidFill>
              </a:rPr>
              <a:t> </a:t>
            </a:r>
          </a:p>
          <a:p>
            <a:pPr lvl="2" indent="0" algn="ctr">
              <a:lnSpc>
                <a:spcPct val="100000"/>
              </a:lnSpc>
              <a:spcBef>
                <a:spcPts val="0"/>
              </a:spcBef>
              <a:buNone/>
            </a:pPr>
            <a:r>
              <a:rPr lang="en-US" u="sng" dirty="0">
                <a:solidFill>
                  <a:srgbClr val="0070C0"/>
                </a:solidFill>
                <a:hlinkClick r:id="rId2">
                  <a:extLst>
                    <a:ext uri="{A12FA001-AC4F-418D-AE19-62706E023703}">
                      <ahyp:hlinkClr xmlns:ahyp="http://schemas.microsoft.com/office/drawing/2018/hyperlinkcolor" val="tx"/>
                    </a:ext>
                  </a:extLst>
                </a:hlinkClick>
              </a:rPr>
              <a:t>https://www.cdc.gov/coronavirus/2019-ncov/hcp/infection-control-recommendations.html</a:t>
            </a:r>
            <a:endParaRPr lang="en-US" u="sng" dirty="0">
              <a:solidFill>
                <a:srgbClr val="0070C0"/>
              </a:solidFill>
            </a:endParaRPr>
          </a:p>
          <a:p>
            <a:pPr marL="973138" lvl="2" indent="-342900">
              <a:lnSpc>
                <a:spcPct val="110000"/>
              </a:lnSpc>
              <a:spcBef>
                <a:spcPts val="600"/>
              </a:spcBef>
              <a:buFont typeface="Courier New" panose="02070309020205020404" pitchFamily="49" charset="0"/>
              <a:buChar char="o"/>
            </a:pPr>
            <a:endParaRPr lang="en-US" u="sng" dirty="0">
              <a:solidFill>
                <a:srgbClr val="243E8E"/>
              </a:solidFill>
            </a:endParaRPr>
          </a:p>
          <a:p>
            <a:pPr marL="973138" lvl="2" indent="-342900">
              <a:lnSpc>
                <a:spcPct val="110000"/>
              </a:lnSpc>
              <a:spcBef>
                <a:spcPts val="600"/>
              </a:spcBef>
              <a:buFont typeface="Courier New" panose="02070309020205020404" pitchFamily="49" charset="0"/>
              <a:buChar char="o"/>
            </a:pPr>
            <a:endParaRPr lang="en-US" u="sng" dirty="0">
              <a:solidFill>
                <a:srgbClr val="243E8E"/>
              </a:solidFill>
            </a:endParaRPr>
          </a:p>
          <a:p>
            <a:pPr marL="285750" indent="-285750">
              <a:lnSpc>
                <a:spcPct val="110000"/>
              </a:lnSpc>
              <a:spcBef>
                <a:spcPts val="600"/>
              </a:spcBef>
              <a:buFont typeface="Arial" panose="020B0604020202020204" pitchFamily="34" charset="0"/>
              <a:buChar char="•"/>
            </a:pPr>
            <a:endParaRPr lang="en-US" sz="1600" dirty="0">
              <a:solidFill>
                <a:srgbClr val="243E8E"/>
              </a:solidFill>
            </a:endParaRPr>
          </a:p>
        </p:txBody>
      </p:sp>
      <p:sp>
        <p:nvSpPr>
          <p:cNvPr id="4" name="Slide Number Placeholder 3"/>
          <p:cNvSpPr>
            <a:spLocks noGrp="1"/>
          </p:cNvSpPr>
          <p:nvPr>
            <p:ph type="sldNum" sz="quarter" idx="12"/>
          </p:nvPr>
        </p:nvSpPr>
        <p:spPr/>
        <p:txBody>
          <a:bodyPr/>
          <a:lstStyle/>
          <a:p>
            <a:fld id="{2C1798A1-548B-2F4F-A949-0B360C421755}" type="slidenum">
              <a:rPr lang="en-US" smtClean="0"/>
              <a:t>14</a:t>
            </a:fld>
            <a:endParaRPr lang="en-US" dirty="0"/>
          </a:p>
        </p:txBody>
      </p:sp>
    </p:spTree>
    <p:extLst>
      <p:ext uri="{BB962C8B-B14F-4D97-AF65-F5344CB8AC3E}">
        <p14:creationId xmlns:p14="http://schemas.microsoft.com/office/powerpoint/2010/main" val="265565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Green Zone</a:t>
            </a:r>
          </a:p>
        </p:txBody>
      </p:sp>
      <p:sp>
        <p:nvSpPr>
          <p:cNvPr id="3" name="Content Placeholder 2"/>
          <p:cNvSpPr>
            <a:spLocks noGrp="1"/>
          </p:cNvSpPr>
          <p:nvPr>
            <p:ph idx="1"/>
          </p:nvPr>
        </p:nvSpPr>
        <p:spPr>
          <a:xfrm>
            <a:off x="779488" y="1441976"/>
            <a:ext cx="6820191" cy="4298423"/>
          </a:xfrm>
        </p:spPr>
        <p:txBody>
          <a:bodyPr>
            <a:noAutofit/>
          </a:bodyPr>
          <a:lstStyle/>
          <a:p>
            <a:pPr>
              <a:lnSpc>
                <a:spcPct val="100000"/>
              </a:lnSpc>
            </a:pPr>
            <a:r>
              <a:rPr lang="en-US" sz="2400" b="1" dirty="0"/>
              <a:t>STANDARD PRECAUTIONS</a:t>
            </a:r>
          </a:p>
          <a:p>
            <a:pPr marL="285750" indent="-285750">
              <a:lnSpc>
                <a:spcPct val="100000"/>
              </a:lnSpc>
              <a:buFont typeface="Arial" panose="020B0604020202020204" pitchFamily="34" charset="0"/>
              <a:buChar char="•"/>
            </a:pPr>
            <a:r>
              <a:rPr lang="en-US" sz="2000" b="1" dirty="0">
                <a:solidFill>
                  <a:srgbClr val="00B050"/>
                </a:solidFill>
              </a:rPr>
              <a:t>GENERAL POPULATION</a:t>
            </a:r>
            <a:endParaRPr lang="en-US" sz="2000" dirty="0">
              <a:solidFill>
                <a:srgbClr val="00B050"/>
              </a:solidFill>
            </a:endParaRPr>
          </a:p>
          <a:p>
            <a:pPr marL="285750" indent="-285750">
              <a:lnSpc>
                <a:spcPct val="100000"/>
              </a:lnSpc>
              <a:buFont typeface="Arial" panose="020B0604020202020204" pitchFamily="34" charset="0"/>
              <a:buChar char="•"/>
            </a:pPr>
            <a:r>
              <a:rPr lang="en-US" sz="2000" b="1" dirty="0"/>
              <a:t>PPE REQUIRED:</a:t>
            </a:r>
            <a:endParaRPr lang="en-US" sz="2000" dirty="0"/>
          </a:p>
          <a:p>
            <a:pPr marL="573088" lvl="1" indent="-342900">
              <a:lnSpc>
                <a:spcPct val="100000"/>
              </a:lnSpc>
              <a:buFont typeface="Courier New" panose="02070309020205020404" pitchFamily="49" charset="0"/>
              <a:buChar char="o"/>
            </a:pPr>
            <a:r>
              <a:rPr lang="en-US" sz="2000" b="1" dirty="0"/>
              <a:t>UNIVERSAL SURGICAL MASK</a:t>
            </a:r>
            <a:br>
              <a:rPr lang="en-US" sz="2000" b="1" dirty="0"/>
            </a:br>
            <a:r>
              <a:rPr lang="en-US" sz="2000" b="1" dirty="0"/>
              <a:t>or</a:t>
            </a:r>
            <a:endParaRPr lang="en-US" sz="2000" dirty="0"/>
          </a:p>
          <a:p>
            <a:pPr marL="573088" lvl="1" indent="-342900">
              <a:lnSpc>
                <a:spcPct val="100000"/>
              </a:lnSpc>
              <a:buFont typeface="Courier New" panose="02070309020205020404" pitchFamily="49" charset="0"/>
              <a:buChar char="o"/>
            </a:pPr>
            <a:r>
              <a:rPr lang="en-US" sz="2000" b="1" dirty="0"/>
              <a:t>KN95 with a Face Shield</a:t>
            </a:r>
            <a:endParaRPr lang="en-US" sz="2000" dirty="0"/>
          </a:p>
          <a:p>
            <a:pPr marL="573088" lvl="1" indent="-342900">
              <a:lnSpc>
                <a:spcPct val="100000"/>
              </a:lnSpc>
              <a:buFont typeface="Courier New" panose="02070309020205020404" pitchFamily="49" charset="0"/>
              <a:buChar char="o"/>
            </a:pPr>
            <a:r>
              <a:rPr lang="en-US" sz="2000" b="1" dirty="0"/>
              <a:t>UNIVERSAL EYEWEAR: FACE SHIELD or GOGGLES </a:t>
            </a:r>
            <a:r>
              <a:rPr lang="en-US" sz="2000" dirty="0"/>
              <a:t>(When providing care within 6 feet or less)</a:t>
            </a:r>
          </a:p>
          <a:p>
            <a:pPr marL="573088" lvl="1" indent="-342900">
              <a:lnSpc>
                <a:spcPct val="100000"/>
              </a:lnSpc>
              <a:buFont typeface="Courier New" panose="02070309020205020404" pitchFamily="49" charset="0"/>
              <a:buChar char="o"/>
            </a:pPr>
            <a:r>
              <a:rPr lang="en-US" sz="2000" b="1" dirty="0"/>
              <a:t>GLOVES</a:t>
            </a:r>
            <a:endParaRPr lang="en-US" sz="2000" dirty="0"/>
          </a:p>
          <a:p>
            <a:pPr marL="285750" indent="-285750">
              <a:lnSpc>
                <a:spcPct val="100000"/>
              </a:lnSpc>
              <a:buFont typeface="Arial" panose="020B0604020202020204" pitchFamily="34" charset="0"/>
              <a:buChar char="•"/>
            </a:pPr>
            <a:r>
              <a:rPr lang="en-US" sz="2000" b="1" dirty="0"/>
              <a:t>HAND HYGIENE AND STANDARD PRECAUTIONS including Hand Hygiene in ALL ZONES</a:t>
            </a:r>
          </a:p>
        </p:txBody>
      </p:sp>
      <p:sp>
        <p:nvSpPr>
          <p:cNvPr id="4" name="Slide Number Placeholder 3"/>
          <p:cNvSpPr>
            <a:spLocks noGrp="1"/>
          </p:cNvSpPr>
          <p:nvPr>
            <p:ph type="sldNum" sz="quarter" idx="12"/>
          </p:nvPr>
        </p:nvSpPr>
        <p:spPr/>
        <p:txBody>
          <a:bodyPr/>
          <a:lstStyle/>
          <a:p>
            <a:fld id="{2C1798A1-548B-2F4F-A949-0B360C421755}" type="slidenum">
              <a:rPr lang="en-US" smtClean="0"/>
              <a:t>15</a:t>
            </a:fld>
            <a:endParaRPr lang="en-US" dirty="0"/>
          </a:p>
        </p:txBody>
      </p:sp>
      <p:pic>
        <p:nvPicPr>
          <p:cNvPr id="5" name="Picture 4" descr="C:\Users\rose.smalley\Downloads\kindpng_10719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6786" y="1121691"/>
            <a:ext cx="4018334" cy="4621733"/>
          </a:xfrm>
          <a:prstGeom prst="rect">
            <a:avLst/>
          </a:prstGeom>
          <a:noFill/>
          <a:ln>
            <a:noFill/>
          </a:ln>
        </p:spPr>
      </p:pic>
    </p:spTree>
    <p:extLst>
      <p:ext uri="{BB962C8B-B14F-4D97-AF65-F5344CB8AC3E}">
        <p14:creationId xmlns:p14="http://schemas.microsoft.com/office/powerpoint/2010/main" val="246658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Yellow Zone</a:t>
            </a:r>
          </a:p>
        </p:txBody>
      </p:sp>
      <p:sp>
        <p:nvSpPr>
          <p:cNvPr id="4" name="Slide Number Placeholder 3"/>
          <p:cNvSpPr>
            <a:spLocks noGrp="1"/>
          </p:cNvSpPr>
          <p:nvPr>
            <p:ph type="sldNum" sz="quarter" idx="12"/>
          </p:nvPr>
        </p:nvSpPr>
        <p:spPr/>
        <p:txBody>
          <a:bodyPr/>
          <a:lstStyle/>
          <a:p>
            <a:fld id="{2C1798A1-548B-2F4F-A949-0B360C421755}" type="slidenum">
              <a:rPr lang="en-US" smtClean="0"/>
              <a:t>16</a:t>
            </a:fld>
            <a:endParaRPr lang="en-US" dirty="0"/>
          </a:p>
        </p:txBody>
      </p:sp>
      <p:pic>
        <p:nvPicPr>
          <p:cNvPr id="5" name="Content Placeholder 4" descr="C:\Users\rose.smalley\Downloads\kindpng_147358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97868" y="1330961"/>
            <a:ext cx="3355932" cy="4511040"/>
          </a:xfrm>
          <a:prstGeom prst="rect">
            <a:avLst/>
          </a:prstGeom>
          <a:noFill/>
          <a:ln>
            <a:noFill/>
          </a:ln>
        </p:spPr>
      </p:pic>
      <p:sp>
        <p:nvSpPr>
          <p:cNvPr id="6" name="Rectangle 5"/>
          <p:cNvSpPr/>
          <p:nvPr/>
        </p:nvSpPr>
        <p:spPr>
          <a:xfrm>
            <a:off x="436880" y="1264352"/>
            <a:ext cx="7245964" cy="4367349"/>
          </a:xfrm>
          <a:prstGeom prst="rect">
            <a:avLst/>
          </a:prstGeom>
        </p:spPr>
        <p:txBody>
          <a:bodyPr wrap="square">
            <a:spAutoFit/>
          </a:bodyPr>
          <a:lstStyle/>
          <a:p>
            <a:pPr>
              <a:lnSpc>
                <a:spcPct val="115000"/>
              </a:lnSpc>
              <a:spcBef>
                <a:spcPts val="600"/>
              </a:spcBef>
            </a:pPr>
            <a:r>
              <a:rPr lang="en-US" sz="2400" b="1" dirty="0">
                <a:solidFill>
                  <a:srgbClr val="243E8E"/>
                </a:solidFill>
                <a:latin typeface="Segoe UI" panose="020B0502040204020203" pitchFamily="34" charset="0"/>
                <a:cs typeface="Segoe UI" panose="020B0502040204020203" pitchFamily="34" charset="0"/>
              </a:rPr>
              <a:t>TRANSMISSION BASED PRECAUTIONS</a:t>
            </a:r>
          </a:p>
          <a:p>
            <a:pPr marL="285750" indent="-285750">
              <a:lnSpc>
                <a:spcPct val="115000"/>
              </a:lnSpc>
              <a:spcBef>
                <a:spcPts val="600"/>
              </a:spcBef>
              <a:buFont typeface="Arial" panose="020B0604020202020204" pitchFamily="34" charset="0"/>
              <a:buChar char="•"/>
            </a:pPr>
            <a:r>
              <a:rPr lang="en-US" sz="2400" b="1" dirty="0">
                <a:solidFill>
                  <a:srgbClr val="FFFF00"/>
                </a:solidFill>
                <a:effectLst>
                  <a:outerShdw blurRad="114300" sx="0" sy="0">
                    <a:srgbClr val="000000"/>
                  </a:outerShdw>
                </a:effectLst>
                <a:latin typeface="Segoe UI" panose="020B0502040204020203" pitchFamily="34" charset="0"/>
                <a:ea typeface="Calibri" panose="020F0502020204030204" pitchFamily="34" charset="0"/>
                <a:cs typeface="Segoe UI" panose="020B0502040204020203" pitchFamily="34" charset="0"/>
              </a:rPr>
              <a:t>RESIDENTS WITH UNKNOWN COVID STATUS</a:t>
            </a:r>
            <a:endParaRPr lang="en-US" sz="2400" dirty="0">
              <a:solidFill>
                <a:srgbClr val="FFFF00"/>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15000"/>
              </a:lnSpc>
              <a:spcBef>
                <a:spcPts val="600"/>
              </a:spcBef>
              <a:buFont typeface="Arial" panose="020B0604020202020204" pitchFamily="34" charset="0"/>
              <a:buChar char="•"/>
            </a:pPr>
            <a:r>
              <a:rPr lang="en-US" sz="2400" b="1" dirty="0">
                <a:solidFill>
                  <a:srgbClr val="243E8E"/>
                </a:solidFill>
                <a:latin typeface="Segoe UI" panose="020B0502040204020203" pitchFamily="34" charset="0"/>
                <a:ea typeface="Calibri" panose="020F0502020204030204" pitchFamily="34" charset="0"/>
                <a:cs typeface="Segoe UI" panose="020B0502040204020203" pitchFamily="34" charset="0"/>
              </a:rPr>
              <a:t>PPE REQUIRED:</a:t>
            </a:r>
            <a:endParaRPr lang="en-US" sz="1100" dirty="0">
              <a:solidFill>
                <a:srgbClr val="243E8E"/>
              </a:solidFill>
              <a:latin typeface="Segoe UI" panose="020B0502040204020203" pitchFamily="34" charset="0"/>
              <a:ea typeface="Calibri" panose="020F0502020204030204" pitchFamily="34" charset="0"/>
              <a:cs typeface="Segoe UI" panose="020B0502040204020203" pitchFamily="34" charset="0"/>
            </a:endParaRPr>
          </a:p>
          <a:p>
            <a:pPr marL="800100" lvl="1" indent="-342900">
              <a:lnSpc>
                <a:spcPct val="115000"/>
              </a:lnSpc>
              <a:spcBef>
                <a:spcPts val="600"/>
              </a:spcBef>
              <a:buFont typeface="Courier New" panose="02070309020205020404" pitchFamily="49" charset="0"/>
              <a:buChar char="o"/>
            </a:pPr>
            <a:r>
              <a:rPr lang="en-US" sz="2000" b="1" dirty="0">
                <a:solidFill>
                  <a:srgbClr val="243E8E"/>
                </a:solidFill>
                <a:latin typeface="Segoe UI" panose="020B0502040204020203" pitchFamily="34" charset="0"/>
                <a:ea typeface="Calibri" panose="020F0502020204030204" pitchFamily="34" charset="0"/>
                <a:cs typeface="Segoe UI" panose="020B0502040204020203" pitchFamily="34" charset="0"/>
              </a:rPr>
              <a:t>N95 MASK</a:t>
            </a:r>
            <a:endParaRPr lang="en-US" sz="1100" dirty="0">
              <a:solidFill>
                <a:srgbClr val="243E8E"/>
              </a:solidFill>
              <a:latin typeface="Segoe UI" panose="020B0502040204020203" pitchFamily="34" charset="0"/>
              <a:ea typeface="Calibri" panose="020F0502020204030204" pitchFamily="34" charset="0"/>
              <a:cs typeface="Segoe UI" panose="020B0502040204020203" pitchFamily="34" charset="0"/>
            </a:endParaRPr>
          </a:p>
          <a:p>
            <a:pPr marL="800100" lvl="1" indent="-342900">
              <a:spcBef>
                <a:spcPts val="600"/>
              </a:spcBef>
              <a:buFont typeface="Courier New" panose="02070309020205020404" pitchFamily="49" charset="0"/>
              <a:buChar char="o"/>
            </a:pPr>
            <a:r>
              <a:rPr lang="en-US" sz="2000" b="1" dirty="0">
                <a:solidFill>
                  <a:srgbClr val="243E8E"/>
                </a:solidFill>
                <a:latin typeface="Segoe UI" panose="020B0502040204020203" pitchFamily="34" charset="0"/>
                <a:cs typeface="Segoe UI" panose="020B0502040204020203" pitchFamily="34" charset="0"/>
              </a:rPr>
              <a:t>UNIVERSAL EYEWEAR: FACESHIELD OR GOGGLES</a:t>
            </a:r>
          </a:p>
          <a:p>
            <a:pPr marL="800100" lvl="1" indent="-342900">
              <a:spcBef>
                <a:spcPts val="600"/>
              </a:spcBef>
              <a:buFont typeface="Courier New" panose="02070309020205020404" pitchFamily="49" charset="0"/>
              <a:buChar char="o"/>
            </a:pPr>
            <a:r>
              <a:rPr lang="en-US" sz="2000" b="1" dirty="0">
                <a:solidFill>
                  <a:srgbClr val="243E8E"/>
                </a:solidFill>
                <a:latin typeface="Segoe UI" panose="020B0502040204020203" pitchFamily="34" charset="0"/>
                <a:cs typeface="Segoe UI" panose="020B0502040204020203" pitchFamily="34" charset="0"/>
              </a:rPr>
              <a:t>Single Gown- (with Each Encounter)</a:t>
            </a:r>
          </a:p>
          <a:p>
            <a:pPr marL="793750" lvl="1" indent="-336550">
              <a:spcBef>
                <a:spcPts val="600"/>
              </a:spcBef>
              <a:buFont typeface="Courier New" panose="02070309020205020404" pitchFamily="49" charset="0"/>
              <a:buChar char="o"/>
            </a:pPr>
            <a:r>
              <a:rPr lang="en-US" b="1" dirty="0">
                <a:solidFill>
                  <a:srgbClr val="243E8E"/>
                </a:solidFill>
                <a:latin typeface="Segoe UI" panose="020B0502040204020203" pitchFamily="34" charset="0"/>
                <a:ea typeface="Calibri" panose="020F0502020204030204" pitchFamily="34" charset="0"/>
                <a:cs typeface="Segoe UI" panose="020B0502040204020203" pitchFamily="34" charset="0"/>
              </a:rPr>
              <a:t>GOWNS MUST BE SINGLE USE PER RESIDENT   </a:t>
            </a:r>
          </a:p>
          <a:p>
            <a:pPr marL="793750" lvl="1" indent="-336550">
              <a:spcBef>
                <a:spcPts val="600"/>
              </a:spcBef>
              <a:buFont typeface="Courier New" panose="02070309020205020404" pitchFamily="49" charset="0"/>
              <a:buChar char="o"/>
            </a:pPr>
            <a:r>
              <a:rPr lang="en-US" b="1" dirty="0">
                <a:solidFill>
                  <a:srgbClr val="243E8E"/>
                </a:solidFill>
                <a:latin typeface="Segoe UI" panose="020B0502040204020203" pitchFamily="34" charset="0"/>
                <a:ea typeface="Calibri" panose="020F0502020204030204" pitchFamily="34" charset="0"/>
                <a:cs typeface="Segoe UI" panose="020B0502040204020203" pitchFamily="34" charset="0"/>
              </a:rPr>
              <a:t>IF CRISIS CAPCITY-FOLLOW THIS RULE:</a:t>
            </a:r>
            <a:br>
              <a:rPr lang="en-US" b="1" dirty="0">
                <a:solidFill>
                  <a:srgbClr val="243E8E"/>
                </a:solidFill>
                <a:latin typeface="Segoe UI" panose="020B0502040204020203" pitchFamily="34" charset="0"/>
                <a:ea typeface="Calibri" panose="020F0502020204030204" pitchFamily="34" charset="0"/>
                <a:cs typeface="Segoe UI" panose="020B0502040204020203" pitchFamily="34" charset="0"/>
              </a:rPr>
            </a:br>
            <a:r>
              <a:rPr lang="en-US" b="1" i="1" dirty="0">
                <a:solidFill>
                  <a:srgbClr val="243E8E"/>
                </a:solidFill>
                <a:latin typeface="Segoe UI" panose="020B0502040204020203" pitchFamily="34" charset="0"/>
                <a:ea typeface="Calibri" panose="020F0502020204030204" pitchFamily="34" charset="0"/>
                <a:cs typeface="Segoe UI" panose="020B0502040204020203" pitchFamily="34" charset="0"/>
              </a:rPr>
              <a:t>“ONE GOWN PER EACH STAFF MEMBER, PER EACH RESIDENT, PER SHIFT”</a:t>
            </a:r>
            <a:endParaRPr lang="en-US" b="1" dirty="0">
              <a:solidFill>
                <a:srgbClr val="243E8E"/>
              </a:solidFill>
              <a:latin typeface="Segoe UI" panose="020B0502040204020203" pitchFamily="34" charset="0"/>
              <a:ea typeface="Calibri" panose="020F0502020204030204" pitchFamily="34" charset="0"/>
              <a:cs typeface="Segoe UI" panose="020B0502040204020203" pitchFamily="34" charset="0"/>
            </a:endParaRPr>
          </a:p>
          <a:p>
            <a:pPr marL="800100" lvl="1" indent="-342900">
              <a:spcBef>
                <a:spcPts val="600"/>
              </a:spcBef>
              <a:buFont typeface="Courier New" panose="02070309020205020404" pitchFamily="49" charset="0"/>
              <a:buChar char="o"/>
            </a:pPr>
            <a:r>
              <a:rPr lang="en-US" sz="2000" b="1" dirty="0">
                <a:solidFill>
                  <a:srgbClr val="243E8E"/>
                </a:solidFill>
                <a:latin typeface="Segoe UI" panose="020B0502040204020203" pitchFamily="34" charset="0"/>
                <a:cs typeface="Segoe UI" panose="020B0502040204020203" pitchFamily="34" charset="0"/>
              </a:rPr>
              <a:t>GLOVES (hand hygiene donning/doffing)</a:t>
            </a:r>
            <a:endParaRPr lang="en-US" sz="2000" b="1" dirty="0">
              <a:solidFill>
                <a:srgbClr val="243E8E"/>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243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Red Zone</a:t>
            </a:r>
          </a:p>
        </p:txBody>
      </p:sp>
      <p:sp>
        <p:nvSpPr>
          <p:cNvPr id="4" name="Slide Number Placeholder 3"/>
          <p:cNvSpPr>
            <a:spLocks noGrp="1"/>
          </p:cNvSpPr>
          <p:nvPr>
            <p:ph type="sldNum" sz="quarter" idx="12"/>
          </p:nvPr>
        </p:nvSpPr>
        <p:spPr/>
        <p:txBody>
          <a:bodyPr/>
          <a:lstStyle/>
          <a:p>
            <a:fld id="{2C1798A1-548B-2F4F-A949-0B360C421755}" type="slidenum">
              <a:rPr lang="en-US" smtClean="0"/>
              <a:t>17</a:t>
            </a:fld>
            <a:endParaRPr lang="en-US" dirty="0"/>
          </a:p>
        </p:txBody>
      </p:sp>
      <p:pic>
        <p:nvPicPr>
          <p:cNvPr id="5" name="Content Placeholder 4" descr="C:\Users\rose.smalley\Downloads\kindpng_4120285.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24635" y="1532218"/>
            <a:ext cx="3429165" cy="4085619"/>
          </a:xfrm>
          <a:prstGeom prst="rect">
            <a:avLst/>
          </a:prstGeom>
          <a:noFill/>
          <a:ln>
            <a:noFill/>
          </a:ln>
        </p:spPr>
      </p:pic>
      <p:sp>
        <p:nvSpPr>
          <p:cNvPr id="6" name="Rectangle 5"/>
          <p:cNvSpPr/>
          <p:nvPr/>
        </p:nvSpPr>
        <p:spPr>
          <a:xfrm>
            <a:off x="629919" y="1280160"/>
            <a:ext cx="7053923" cy="4201150"/>
          </a:xfrm>
          <a:prstGeom prst="rect">
            <a:avLst/>
          </a:prstGeom>
        </p:spPr>
        <p:txBody>
          <a:bodyPr wrap="square">
            <a:spAutoFit/>
          </a:bodyPr>
          <a:lstStyle/>
          <a:p>
            <a:pPr>
              <a:lnSpc>
                <a:spcPct val="115000"/>
              </a:lnSpc>
            </a:pPr>
            <a:r>
              <a:rPr lang="en-US" sz="2000" b="1" dirty="0">
                <a:solidFill>
                  <a:srgbClr val="FF0000"/>
                </a:solidFill>
                <a:latin typeface="Segoe UI" panose="020B0502040204020203" pitchFamily="34" charset="0"/>
                <a:cs typeface="Segoe UI" panose="020B0502040204020203" pitchFamily="34" charset="0"/>
              </a:rPr>
              <a:t>TRANSMISSION BASED PRECAUTIONS </a:t>
            </a:r>
            <a:r>
              <a:rPr lang="en-US" sz="2000" b="1" dirty="0">
                <a:solidFill>
                  <a:srgbClr val="FF0000"/>
                </a:solidFill>
                <a:latin typeface="Segoe UI" panose="020B0502040204020203" pitchFamily="34" charset="0"/>
                <a:ea typeface="Calibri" panose="020F0502020204030204" pitchFamily="34" charset="0"/>
                <a:cs typeface="Segoe UI" panose="020B0502040204020203" pitchFamily="34" charset="0"/>
              </a:rPr>
              <a:t>(COVID-19 UNIT)</a:t>
            </a:r>
            <a:endParaRPr lang="en-US" sz="2000" b="1" dirty="0">
              <a:latin typeface="Segoe UI" panose="020B0502040204020203" pitchFamily="34" charset="0"/>
              <a:ea typeface="Calibri" panose="020F0502020204030204" pitchFamily="34" charset="0"/>
              <a:cs typeface="Segoe UI" panose="020B0502040204020203" pitchFamily="34" charset="0"/>
            </a:endParaRPr>
          </a:p>
          <a:p>
            <a:pPr>
              <a:lnSpc>
                <a:spcPct val="115000"/>
              </a:lnSpc>
            </a:pPr>
            <a:r>
              <a:rPr lang="en-US" sz="2000" b="1" dirty="0">
                <a:latin typeface="Segoe UI" panose="020B0502040204020203" pitchFamily="34" charset="0"/>
                <a:ea typeface="Calibri" panose="020F0502020204030204" pitchFamily="34" charset="0"/>
                <a:cs typeface="Segoe UI" panose="020B0502040204020203" pitchFamily="34" charset="0"/>
              </a:rPr>
              <a:t>PPE REQUIRED TO ENTER THIS ROOM/ZONE:</a:t>
            </a:r>
          </a:p>
          <a:p>
            <a:pPr marL="342900" indent="-342900">
              <a:buFont typeface="Arial" panose="020B0604020202020204" pitchFamily="34" charset="0"/>
              <a:buChar char="•"/>
            </a:pPr>
            <a:r>
              <a:rPr lang="en-US" sz="2000" b="1" u="sng" dirty="0">
                <a:latin typeface="Segoe UI" panose="020B0502040204020203" pitchFamily="34" charset="0"/>
                <a:cs typeface="Segoe UI" panose="020B0502040204020203" pitchFamily="34" charset="0"/>
              </a:rPr>
              <a:t>N95</a:t>
            </a:r>
          </a:p>
          <a:p>
            <a:pPr marL="342900" indent="-342900">
              <a:buFont typeface="Arial" panose="020B0604020202020204" pitchFamily="34" charset="0"/>
              <a:buChar char="•"/>
            </a:pPr>
            <a:r>
              <a:rPr lang="en-US" sz="2000" b="1" dirty="0">
                <a:latin typeface="Segoe UI" panose="020B0502040204020203" pitchFamily="34" charset="0"/>
                <a:cs typeface="Segoe UI" panose="020B0502040204020203" pitchFamily="34" charset="0"/>
              </a:rPr>
              <a:t>EYEWEAR:  FACE SHIELD or GOGGLES</a:t>
            </a:r>
          </a:p>
          <a:p>
            <a:pPr marL="342900" indent="-342900">
              <a:lnSpc>
                <a:spcPct val="115000"/>
              </a:lnSpc>
              <a:buFont typeface="Arial" panose="020B0604020202020204" pitchFamily="34" charset="0"/>
              <a:buChar char="•"/>
            </a:pPr>
            <a:r>
              <a:rPr lang="en-US" sz="2000" b="1" dirty="0">
                <a:latin typeface="Segoe UI" panose="020B0502040204020203" pitchFamily="34" charset="0"/>
                <a:cs typeface="Segoe UI" panose="020B0502040204020203" pitchFamily="34" charset="0"/>
              </a:rPr>
              <a:t>GOWN (new gown each entry in the hot zones)</a:t>
            </a:r>
          </a:p>
          <a:p>
            <a:pPr marL="342900" indent="-342900">
              <a:lnSpc>
                <a:spcPct val="115000"/>
              </a:lnSpc>
              <a:buFont typeface="Arial" panose="020B0604020202020204" pitchFamily="34" charset="0"/>
              <a:buChar char="•"/>
            </a:pPr>
            <a:r>
              <a:rPr lang="en-US" sz="2000" b="1" dirty="0">
                <a:solidFill>
                  <a:srgbClr val="FF0000"/>
                </a:solidFill>
                <a:latin typeface="Segoe UI" panose="020B0502040204020203" pitchFamily="34" charset="0"/>
                <a:ea typeface="Calibri" panose="020F0502020204030204" pitchFamily="34" charset="0"/>
                <a:cs typeface="Segoe UI" panose="020B0502040204020203" pitchFamily="34" charset="0"/>
              </a:rPr>
              <a:t>GOWNS MUST BE SINGLE USE PER RESIDENT </a:t>
            </a:r>
          </a:p>
          <a:p>
            <a:pPr marL="342900" indent="-342900">
              <a:lnSpc>
                <a:spcPct val="115000"/>
              </a:lnSpc>
              <a:buFont typeface="Arial" panose="020B0604020202020204" pitchFamily="34" charset="0"/>
              <a:buChar char="•"/>
            </a:pPr>
            <a:r>
              <a:rPr lang="en-US" sz="2000" b="1" dirty="0">
                <a:solidFill>
                  <a:srgbClr val="243E8E"/>
                </a:solidFill>
                <a:latin typeface="Segoe UI" panose="020B0502040204020203" pitchFamily="34" charset="0"/>
                <a:ea typeface="Calibri" panose="020F0502020204030204" pitchFamily="34" charset="0"/>
                <a:cs typeface="Segoe UI" panose="020B0502040204020203" pitchFamily="34" charset="0"/>
              </a:rPr>
              <a:t>IF CRISIS CAPCITY: REUSE is </a:t>
            </a:r>
            <a:r>
              <a:rPr lang="en-US" sz="2000" dirty="0">
                <a:solidFill>
                  <a:srgbClr val="243E8E"/>
                </a:solidFill>
                <a:latin typeface="Segoe UI" panose="020B0502040204020203" pitchFamily="34" charset="0"/>
                <a:cs typeface="Segoe UI" panose="020B0502040204020203" pitchFamily="34" charset="0"/>
              </a:rPr>
              <a:t>extended gown use in the </a:t>
            </a:r>
            <a:r>
              <a:rPr lang="en-US" sz="2000" b="1" dirty="0">
                <a:solidFill>
                  <a:srgbClr val="243E8E"/>
                </a:solidFill>
                <a:latin typeface="Segoe UI" panose="020B0502040204020203" pitchFamily="34" charset="0"/>
                <a:cs typeface="Segoe UI" panose="020B0502040204020203" pitchFamily="34" charset="0"/>
              </a:rPr>
              <a:t>COVID-19 (RED) zone </a:t>
            </a:r>
            <a:r>
              <a:rPr lang="en-US" sz="2000" dirty="0">
                <a:solidFill>
                  <a:srgbClr val="243E8E"/>
                </a:solidFill>
                <a:latin typeface="Segoe UI" panose="020B0502040204020203" pitchFamily="34" charset="0"/>
                <a:cs typeface="Segoe UI" panose="020B0502040204020203" pitchFamily="34" charset="0"/>
              </a:rPr>
              <a:t>resident care only- clean gowns in nurses stations and break rooms </a:t>
            </a:r>
          </a:p>
          <a:p>
            <a:pPr marL="342900" indent="-342900">
              <a:lnSpc>
                <a:spcPct val="115000"/>
              </a:lnSpc>
              <a:buFont typeface="Arial" panose="020B0604020202020204" pitchFamily="34" charset="0"/>
              <a:buChar char="•"/>
            </a:pPr>
            <a:r>
              <a:rPr lang="en-US" sz="2000" b="1" dirty="0">
                <a:latin typeface="Segoe UI" panose="020B0502040204020203" pitchFamily="34" charset="0"/>
                <a:cs typeface="Segoe UI" panose="020B0502040204020203" pitchFamily="34" charset="0"/>
              </a:rPr>
              <a:t>GLOVES – Frequent Hand Hygiene (donning &amp; doffing of gloves)</a:t>
            </a:r>
          </a:p>
          <a:p>
            <a:pPr marL="342900" indent="-342900">
              <a:spcAft>
                <a:spcPts val="1000"/>
              </a:spcAft>
              <a:buFont typeface="Arial" panose="020B0604020202020204" pitchFamily="34" charset="0"/>
              <a:buChar char="•"/>
            </a:pPr>
            <a:r>
              <a:rPr lang="en-US" sz="2000" b="1" u="sng" dirty="0">
                <a:latin typeface="Segoe UI" panose="020B0502040204020203" pitchFamily="34" charset="0"/>
                <a:cs typeface="Segoe UI" panose="020B0502040204020203" pitchFamily="34" charset="0"/>
              </a:rPr>
              <a:t>DESIGNATED STAFF ONLY</a:t>
            </a:r>
            <a:endParaRPr lang="en-US" sz="2000" b="1" u="sng" dirty="0">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775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6"/>
          <p:cNvSpPr>
            <a:spLocks noChangeArrowheads="1"/>
          </p:cNvSpPr>
          <p:nvPr/>
        </p:nvSpPr>
        <p:spPr bwMode="auto">
          <a:xfrm>
            <a:off x="9321739" y="2995739"/>
            <a:ext cx="249911" cy="1025237"/>
          </a:xfrm>
          <a:prstGeom prst="rect">
            <a:avLst/>
          </a:prstGeom>
          <a:gradFill>
            <a:gsLst>
              <a:gs pos="0">
                <a:schemeClr val="tx1">
                  <a:lumMod val="65000"/>
                  <a:lumOff val="35000"/>
                </a:schemeClr>
              </a:gs>
              <a:gs pos="50000">
                <a:schemeClr val="bg1">
                  <a:lumMod val="95000"/>
                </a:schemeClr>
              </a:gs>
              <a:gs pos="100000">
                <a:schemeClr val="bg1"/>
              </a:gs>
            </a:gsLst>
            <a:lin ang="2700000" scaled="0"/>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 name="Rectangle 6"/>
          <p:cNvSpPr>
            <a:spLocks noChangeArrowheads="1"/>
          </p:cNvSpPr>
          <p:nvPr/>
        </p:nvSpPr>
        <p:spPr bwMode="auto">
          <a:xfrm>
            <a:off x="5926374" y="3012912"/>
            <a:ext cx="249911" cy="1025237"/>
          </a:xfrm>
          <a:prstGeom prst="rect">
            <a:avLst/>
          </a:prstGeom>
          <a:gradFill>
            <a:gsLst>
              <a:gs pos="0">
                <a:schemeClr val="tx1">
                  <a:lumMod val="65000"/>
                  <a:lumOff val="35000"/>
                </a:schemeClr>
              </a:gs>
              <a:gs pos="50000">
                <a:schemeClr val="bg1">
                  <a:lumMod val="95000"/>
                </a:schemeClr>
              </a:gs>
              <a:gs pos="100000">
                <a:schemeClr val="bg1"/>
              </a:gs>
            </a:gsLst>
            <a:lin ang="2700000" scaled="0"/>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 name="Rectangle 6"/>
          <p:cNvSpPr>
            <a:spLocks noChangeArrowheads="1"/>
          </p:cNvSpPr>
          <p:nvPr/>
        </p:nvSpPr>
        <p:spPr bwMode="auto">
          <a:xfrm>
            <a:off x="2554603" y="2995739"/>
            <a:ext cx="249911" cy="1025237"/>
          </a:xfrm>
          <a:prstGeom prst="rect">
            <a:avLst/>
          </a:prstGeom>
          <a:gradFill>
            <a:gsLst>
              <a:gs pos="0">
                <a:schemeClr val="tx1">
                  <a:lumMod val="65000"/>
                  <a:lumOff val="35000"/>
                </a:schemeClr>
              </a:gs>
              <a:gs pos="50000">
                <a:schemeClr val="bg1">
                  <a:lumMod val="95000"/>
                </a:schemeClr>
              </a:gs>
              <a:gs pos="100000">
                <a:schemeClr val="bg1"/>
              </a:gs>
            </a:gsLst>
            <a:lin ang="2700000" scaled="0"/>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 name="Title 2"/>
          <p:cNvSpPr>
            <a:spLocks noGrp="1"/>
          </p:cNvSpPr>
          <p:nvPr>
            <p:ph type="title"/>
          </p:nvPr>
        </p:nvSpPr>
        <p:spPr>
          <a:xfrm>
            <a:off x="436880" y="176171"/>
            <a:ext cx="11755120" cy="756565"/>
          </a:xfrm>
        </p:spPr>
        <p:txBody>
          <a:bodyPr>
            <a:normAutofit/>
          </a:bodyPr>
          <a:lstStyle/>
          <a:p>
            <a:r>
              <a:rPr lang="en-US" dirty="0"/>
              <a:t>Transmission-Based Precautions </a:t>
            </a:r>
            <a:r>
              <a:rPr lang="en-US" sz="2800" b="0" dirty="0">
                <a:solidFill>
                  <a:srgbClr val="F3BF17"/>
                </a:solidFill>
              </a:rPr>
              <a:t>*updated 10.20.20</a:t>
            </a:r>
          </a:p>
        </p:txBody>
      </p:sp>
      <p:grpSp>
        <p:nvGrpSpPr>
          <p:cNvPr id="38" name="Group 37"/>
          <p:cNvGrpSpPr/>
          <p:nvPr/>
        </p:nvGrpSpPr>
        <p:grpSpPr>
          <a:xfrm>
            <a:off x="1751763" y="927719"/>
            <a:ext cx="1776606" cy="2109949"/>
            <a:chOff x="1903412" y="1676400"/>
            <a:chExt cx="1776606" cy="2835299"/>
          </a:xfrm>
        </p:grpSpPr>
        <p:sp>
          <p:nvSpPr>
            <p:cNvPr id="1031"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2"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8"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9"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0"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1"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2"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3"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4" name="Group 33"/>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1041"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2"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Oval 30"/>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5" name="Group 34"/>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1037"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8"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31"/>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6" name="Group 35"/>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1033"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6"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Oval 32"/>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3" name="Rectangle 82"/>
          <p:cNvSpPr/>
          <p:nvPr/>
        </p:nvSpPr>
        <p:spPr>
          <a:xfrm>
            <a:off x="1118543" y="3440430"/>
            <a:ext cx="3110311" cy="23016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kern="0" dirty="0">
              <a:solidFill>
                <a:prstClr val="white"/>
              </a:solidFill>
              <a:latin typeface="Arial" pitchFamily="34" charset="0"/>
              <a:cs typeface="Arial" pitchFamily="34" charset="0"/>
            </a:endParaRPr>
          </a:p>
          <a:p>
            <a:pPr algn="ctr"/>
            <a:r>
              <a:rPr lang="en-US" sz="1600" kern="0" dirty="0">
                <a:solidFill>
                  <a:prstClr val="white"/>
                </a:solidFill>
                <a:latin typeface="Arial" pitchFamily="34" charset="0"/>
                <a:cs typeface="Arial" pitchFamily="34" charset="0"/>
              </a:rPr>
              <a:t>N95 Mask-Universal  Eyewear/Face shield or goggles (Face shield with </a:t>
            </a:r>
          </a:p>
          <a:p>
            <a:pPr algn="ctr"/>
            <a:r>
              <a:rPr lang="en-US" sz="1600" kern="0" dirty="0">
                <a:solidFill>
                  <a:prstClr val="white"/>
                </a:solidFill>
                <a:latin typeface="Arial" pitchFamily="34" charset="0"/>
                <a:cs typeface="Arial" pitchFamily="34" charset="0"/>
              </a:rPr>
              <a:t>KN95), Gowns and gloves. Gowns must be single use per resident, extended wear in the hot zone, clean gowns in cold zones and before returning to unit/resident room</a:t>
            </a:r>
          </a:p>
          <a:p>
            <a:pPr algn="ctr"/>
            <a:endParaRPr lang="en-US" sz="1600" kern="0" dirty="0">
              <a:solidFill>
                <a:prstClr val="white"/>
              </a:solidFill>
              <a:latin typeface="Arial" pitchFamily="34" charset="0"/>
              <a:cs typeface="Arial" pitchFamily="34" charset="0"/>
            </a:endParaRPr>
          </a:p>
        </p:txBody>
      </p:sp>
      <p:grpSp>
        <p:nvGrpSpPr>
          <p:cNvPr id="39" name="Group 38"/>
          <p:cNvGrpSpPr/>
          <p:nvPr/>
        </p:nvGrpSpPr>
        <p:grpSpPr>
          <a:xfrm>
            <a:off x="5137392" y="931335"/>
            <a:ext cx="1776606" cy="2106333"/>
            <a:chOff x="1903412" y="1676400"/>
            <a:chExt cx="1776606" cy="2835299"/>
          </a:xfrm>
        </p:grpSpPr>
        <p:sp>
          <p:nvSpPr>
            <p:cNvPr id="41"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49" name="Group 48"/>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58"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Oval 59"/>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 name="Group 49"/>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55"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8E512"/>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Oval 56"/>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1" name="Group 50"/>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52"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Oval 53"/>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4" name="Rectangle 83"/>
          <p:cNvSpPr/>
          <p:nvPr/>
        </p:nvSpPr>
        <p:spPr>
          <a:xfrm>
            <a:off x="4588460" y="3440430"/>
            <a:ext cx="2983917" cy="230169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1600" kern="0" dirty="0">
                <a:solidFill>
                  <a:prstClr val="white"/>
                </a:solidFill>
                <a:latin typeface="Arial" pitchFamily="34" charset="0"/>
                <a:cs typeface="Arial" pitchFamily="34" charset="0"/>
              </a:rPr>
              <a:t>N95 Mask-Universal  Eyewear/Face shield or goggles (Face shield with </a:t>
            </a:r>
          </a:p>
          <a:p>
            <a:pPr algn="ctr"/>
            <a:r>
              <a:rPr lang="en-US" sz="1600" kern="0" dirty="0">
                <a:solidFill>
                  <a:prstClr val="white"/>
                </a:solidFill>
                <a:latin typeface="Arial" pitchFamily="34" charset="0"/>
                <a:cs typeface="Arial" pitchFamily="34" charset="0"/>
              </a:rPr>
              <a:t>KN95), Gowns and gloves. Gowns must be single use per resident, if reuse in process 1 gown per HCP </a:t>
            </a:r>
            <a:br>
              <a:rPr lang="en-US" sz="1600" kern="0" dirty="0">
                <a:solidFill>
                  <a:prstClr val="white"/>
                </a:solidFill>
                <a:latin typeface="Arial" pitchFamily="34" charset="0"/>
                <a:cs typeface="Arial" pitchFamily="34" charset="0"/>
              </a:rPr>
            </a:br>
            <a:r>
              <a:rPr lang="en-US" sz="1600" kern="0" dirty="0">
                <a:solidFill>
                  <a:prstClr val="white"/>
                </a:solidFill>
                <a:latin typeface="Arial" pitchFamily="34" charset="0"/>
                <a:cs typeface="Arial" pitchFamily="34" charset="0"/>
              </a:rPr>
              <a:t>per resident</a:t>
            </a:r>
          </a:p>
        </p:txBody>
      </p:sp>
      <p:grpSp>
        <p:nvGrpSpPr>
          <p:cNvPr id="61" name="Group 60"/>
          <p:cNvGrpSpPr/>
          <p:nvPr/>
        </p:nvGrpSpPr>
        <p:grpSpPr>
          <a:xfrm>
            <a:off x="8532109" y="951575"/>
            <a:ext cx="1776606" cy="2086094"/>
            <a:chOff x="1903412" y="1676400"/>
            <a:chExt cx="1776606" cy="2835299"/>
          </a:xfrm>
        </p:grpSpPr>
        <p:sp>
          <p:nvSpPr>
            <p:cNvPr id="63"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71" name="Group 70"/>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80"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Oval 81"/>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2" name="Group 71"/>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77"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 name="Oval 78"/>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72"/>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74"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92D05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 name="Oval 75"/>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5" name="Rectangle 84"/>
          <p:cNvSpPr/>
          <p:nvPr/>
        </p:nvSpPr>
        <p:spPr>
          <a:xfrm>
            <a:off x="7960793" y="3440430"/>
            <a:ext cx="3043003" cy="230169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1600" kern="0" dirty="0">
                <a:solidFill>
                  <a:prstClr val="white"/>
                </a:solidFill>
                <a:latin typeface="Arial" pitchFamily="34" charset="0"/>
                <a:cs typeface="Arial" pitchFamily="34" charset="0"/>
              </a:rPr>
              <a:t>Universal Surgical Mask and Universal Eyewear/Face shield or goggles in all direct care &lt; 6 feet, gloves, Hand Hygiene and Standard precautions, including Hand Hygiene in all zones </a:t>
            </a:r>
          </a:p>
        </p:txBody>
      </p:sp>
    </p:spTree>
    <p:extLst>
      <p:ext uri="{BB962C8B-B14F-4D97-AF65-F5344CB8AC3E}">
        <p14:creationId xmlns:p14="http://schemas.microsoft.com/office/powerpoint/2010/main" val="360751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6"/>
          <p:cNvSpPr>
            <a:spLocks noChangeArrowheads="1"/>
          </p:cNvSpPr>
          <p:nvPr/>
        </p:nvSpPr>
        <p:spPr bwMode="auto">
          <a:xfrm>
            <a:off x="8850837" y="2823276"/>
            <a:ext cx="249911" cy="1025237"/>
          </a:xfrm>
          <a:prstGeom prst="rect">
            <a:avLst/>
          </a:prstGeom>
          <a:gradFill>
            <a:gsLst>
              <a:gs pos="0">
                <a:schemeClr val="tx1">
                  <a:lumMod val="65000"/>
                  <a:lumOff val="35000"/>
                </a:schemeClr>
              </a:gs>
              <a:gs pos="50000">
                <a:schemeClr val="bg1">
                  <a:lumMod val="95000"/>
                </a:schemeClr>
              </a:gs>
              <a:gs pos="100000">
                <a:schemeClr val="bg1"/>
              </a:gs>
            </a:gsLst>
            <a:lin ang="2700000" scaled="0"/>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 name="Rectangle 6"/>
          <p:cNvSpPr>
            <a:spLocks noChangeArrowheads="1"/>
          </p:cNvSpPr>
          <p:nvPr/>
        </p:nvSpPr>
        <p:spPr bwMode="auto">
          <a:xfrm>
            <a:off x="5589014" y="2760283"/>
            <a:ext cx="249911" cy="1025237"/>
          </a:xfrm>
          <a:prstGeom prst="rect">
            <a:avLst/>
          </a:prstGeom>
          <a:gradFill>
            <a:gsLst>
              <a:gs pos="0">
                <a:schemeClr val="tx1">
                  <a:lumMod val="65000"/>
                  <a:lumOff val="35000"/>
                </a:schemeClr>
              </a:gs>
              <a:gs pos="50000">
                <a:schemeClr val="bg1">
                  <a:lumMod val="95000"/>
                </a:schemeClr>
              </a:gs>
              <a:gs pos="100000">
                <a:schemeClr val="bg1"/>
              </a:gs>
            </a:gsLst>
            <a:lin ang="2700000" scaled="0"/>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 name="Rectangle 6"/>
          <p:cNvSpPr>
            <a:spLocks noChangeArrowheads="1"/>
          </p:cNvSpPr>
          <p:nvPr/>
        </p:nvSpPr>
        <p:spPr bwMode="auto">
          <a:xfrm>
            <a:off x="2601603" y="2774224"/>
            <a:ext cx="249911" cy="1025237"/>
          </a:xfrm>
          <a:prstGeom prst="rect">
            <a:avLst/>
          </a:prstGeom>
          <a:gradFill>
            <a:gsLst>
              <a:gs pos="0">
                <a:schemeClr val="tx1">
                  <a:lumMod val="65000"/>
                  <a:lumOff val="35000"/>
                </a:schemeClr>
              </a:gs>
              <a:gs pos="50000">
                <a:schemeClr val="bg1">
                  <a:lumMod val="95000"/>
                </a:schemeClr>
              </a:gs>
              <a:gs pos="100000">
                <a:schemeClr val="bg1"/>
              </a:gs>
            </a:gsLst>
            <a:lin ang="2700000" scaled="0"/>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 name="Title 2"/>
          <p:cNvSpPr>
            <a:spLocks noGrp="1"/>
          </p:cNvSpPr>
          <p:nvPr>
            <p:ph type="title"/>
          </p:nvPr>
        </p:nvSpPr>
        <p:spPr>
          <a:xfrm>
            <a:off x="436879" y="176171"/>
            <a:ext cx="11698293" cy="756565"/>
          </a:xfrm>
        </p:spPr>
        <p:txBody>
          <a:bodyPr>
            <a:normAutofit fontScale="90000"/>
          </a:bodyPr>
          <a:lstStyle/>
          <a:p>
            <a:r>
              <a:rPr lang="en-US" dirty="0"/>
              <a:t>Staffing for COVID-19 positive building</a:t>
            </a:r>
            <a:r>
              <a:rPr lang="en-US" dirty="0">
                <a:solidFill>
                  <a:srgbClr val="FF0000"/>
                </a:solidFill>
              </a:rPr>
              <a:t> </a:t>
            </a:r>
            <a:r>
              <a:rPr lang="en-US" sz="2700" b="0" dirty="0">
                <a:solidFill>
                  <a:srgbClr val="F3BF17"/>
                </a:solidFill>
              </a:rPr>
              <a:t>*updated 10.20.20 </a:t>
            </a:r>
          </a:p>
        </p:txBody>
      </p:sp>
      <p:grpSp>
        <p:nvGrpSpPr>
          <p:cNvPr id="38" name="Group 37"/>
          <p:cNvGrpSpPr/>
          <p:nvPr/>
        </p:nvGrpSpPr>
        <p:grpSpPr>
          <a:xfrm>
            <a:off x="2000408" y="1007494"/>
            <a:ext cx="1444912" cy="1768684"/>
            <a:chOff x="1903412" y="1676400"/>
            <a:chExt cx="1776606" cy="2835299"/>
          </a:xfrm>
        </p:grpSpPr>
        <p:sp>
          <p:nvSpPr>
            <p:cNvPr id="1031"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2"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8"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9"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0"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1"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2"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3"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4" name="Group 33"/>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1041"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2"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Oval 30"/>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5" name="Group 34"/>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1037"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8"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31"/>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6" name="Group 35"/>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1033"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6"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Oval 32"/>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3" name="Rectangle 82"/>
          <p:cNvSpPr/>
          <p:nvPr/>
        </p:nvSpPr>
        <p:spPr>
          <a:xfrm>
            <a:off x="1414559" y="2945375"/>
            <a:ext cx="2623998" cy="191775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R="0" lvl="1">
              <a:spcBef>
                <a:spcPts val="0"/>
              </a:spcBef>
              <a:spcAft>
                <a:spcPts val="0"/>
              </a:spcAft>
              <a:buSzPts val="1000"/>
              <a:tabLst>
                <a:tab pos="914400" algn="l"/>
              </a:tabLst>
            </a:pPr>
            <a:r>
              <a:rPr lang="en-US"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Identify HCP who will be assigned to work only on the COVID-19 care unit when it is in place as a priority. Wear Full PPE for TBP</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9" name="Group 38"/>
          <p:cNvGrpSpPr/>
          <p:nvPr/>
        </p:nvGrpSpPr>
        <p:grpSpPr>
          <a:xfrm>
            <a:off x="4981663" y="1011205"/>
            <a:ext cx="1454000" cy="1840047"/>
            <a:chOff x="1903412" y="1676400"/>
            <a:chExt cx="1776606" cy="2835299"/>
          </a:xfrm>
        </p:grpSpPr>
        <p:sp>
          <p:nvSpPr>
            <p:cNvPr id="41"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49" name="Group 48"/>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58"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Oval 59"/>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 name="Group 49"/>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55"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8E512"/>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Oval 56"/>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1" name="Group 50"/>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52"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Oval 53"/>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4" name="Rectangle 83"/>
          <p:cNvSpPr/>
          <p:nvPr/>
        </p:nvSpPr>
        <p:spPr>
          <a:xfrm>
            <a:off x="4452803" y="2986185"/>
            <a:ext cx="2648759" cy="185450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1600" kern="0" dirty="0">
                <a:solidFill>
                  <a:prstClr val="white"/>
                </a:solidFill>
                <a:cs typeface="Arial" pitchFamily="34" charset="0"/>
              </a:rPr>
              <a:t>May share work load if needed with the green zone as residents here are monitored for Unknown COVID status. Wear Full PPE for TBP </a:t>
            </a:r>
          </a:p>
        </p:txBody>
      </p:sp>
      <p:grpSp>
        <p:nvGrpSpPr>
          <p:cNvPr id="61" name="Group 60"/>
          <p:cNvGrpSpPr/>
          <p:nvPr/>
        </p:nvGrpSpPr>
        <p:grpSpPr>
          <a:xfrm>
            <a:off x="8193878" y="951575"/>
            <a:ext cx="1454000" cy="1899677"/>
            <a:chOff x="1903412" y="1676400"/>
            <a:chExt cx="1776606" cy="2835299"/>
          </a:xfrm>
        </p:grpSpPr>
        <p:sp>
          <p:nvSpPr>
            <p:cNvPr id="63"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71" name="Group 70"/>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80"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Oval 81"/>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2" name="Group 71"/>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77"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 name="Oval 78"/>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72"/>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74"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92D05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 name="Oval 75"/>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5" name="Rectangle 84"/>
          <p:cNvSpPr/>
          <p:nvPr/>
        </p:nvSpPr>
        <p:spPr>
          <a:xfrm>
            <a:off x="7515808" y="2956693"/>
            <a:ext cx="2856414" cy="188399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kern="0" dirty="0">
                <a:solidFill>
                  <a:prstClr val="white"/>
                </a:solidFill>
                <a:cs typeface="Arial" pitchFamily="34" charset="0"/>
              </a:rPr>
              <a:t>Use Standard precautions, Universal masking and eyewear, for all direct care &lt; 6 ft. for protection of splash or spray and in COVD + buildings</a:t>
            </a:r>
          </a:p>
        </p:txBody>
      </p:sp>
      <p:sp>
        <p:nvSpPr>
          <p:cNvPr id="4" name="TextBox 3"/>
          <p:cNvSpPr txBox="1"/>
          <p:nvPr/>
        </p:nvSpPr>
        <p:spPr>
          <a:xfrm>
            <a:off x="436878" y="4854630"/>
            <a:ext cx="11698293" cy="1231106"/>
          </a:xfrm>
          <a:prstGeom prst="rect">
            <a:avLst/>
          </a:prstGeom>
          <a:noFill/>
        </p:spPr>
        <p:txBody>
          <a:bodyPr wrap="square" rtlCol="0">
            <a:spAutoFit/>
          </a:bodyPr>
          <a:lstStyle/>
          <a:p>
            <a:pPr lvl="0"/>
            <a:r>
              <a:rPr lang="en-US" sz="1400" dirty="0">
                <a:latin typeface="Segoe UI" panose="020B0502040204020203" pitchFamily="34" charset="0"/>
                <a:cs typeface="Segoe UI" panose="020B0502040204020203" pitchFamily="34" charset="0"/>
              </a:rPr>
              <a:t>CDC guidance for long-term care facilities: </a:t>
            </a:r>
            <a:r>
              <a:rPr lang="en-US" sz="1400" u="sng" dirty="0">
                <a:latin typeface="Segoe UI" panose="020B0502040204020203" pitchFamily="34" charset="0"/>
                <a:cs typeface="Segoe UI" panose="020B0502040204020203" pitchFamily="34" charset="0"/>
                <a:hlinkClick r:id="rId2"/>
              </a:rPr>
              <a:t>https://www.cdc.gov/coronavirus/2019-ncov/healthcare-facilities/prevent-spread-in-long-term-care-facilities.html</a:t>
            </a:r>
            <a:r>
              <a:rPr lang="en-US" sz="1400" u="sng"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 If you must share staffing due to essential staff, adherence to IC practices including self monitoring for symptoms of COVID is essential along with proper PPE and hand hygiene.</a:t>
            </a:r>
          </a:p>
          <a:p>
            <a:pPr marL="285750" lvl="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 Staff should work: </a:t>
            </a:r>
            <a:r>
              <a:rPr lang="en-US" sz="1200" b="1" dirty="0">
                <a:solidFill>
                  <a:srgbClr val="243E8E"/>
                </a:solidFill>
                <a:latin typeface="Segoe UI" panose="020B0502040204020203" pitchFamily="34" charset="0"/>
                <a:cs typeface="Segoe UI" panose="020B0502040204020203" pitchFamily="34" charset="0"/>
              </a:rPr>
              <a:t>COVID-19 positive building: </a:t>
            </a:r>
            <a:r>
              <a:rPr lang="en-US" sz="1200" b="1" dirty="0">
                <a:solidFill>
                  <a:srgbClr val="00B050"/>
                </a:solidFill>
                <a:latin typeface="Segoe UI" panose="020B0502040204020203" pitchFamily="34" charset="0"/>
                <a:cs typeface="Segoe UI" panose="020B0502040204020203" pitchFamily="34" charset="0"/>
              </a:rPr>
              <a:t>“clean” Unit(s)</a:t>
            </a:r>
            <a:r>
              <a:rPr lang="en-US" sz="1200" b="1" dirty="0">
                <a:latin typeface="Segoe UI" panose="020B0502040204020203" pitchFamily="34" charset="0"/>
                <a:cs typeface="Segoe UI" panose="020B0502040204020203" pitchFamily="34" charset="0"/>
              </a:rPr>
              <a:t> </a:t>
            </a:r>
            <a:r>
              <a:rPr lang="en-US" sz="1200" b="1" dirty="0">
                <a:solidFill>
                  <a:schemeClr val="accent4">
                    <a:lumMod val="75000"/>
                  </a:schemeClr>
                </a:solidFill>
                <a:latin typeface="Segoe UI" panose="020B0502040204020203" pitchFamily="34" charset="0"/>
                <a:cs typeface="Segoe UI" panose="020B0502040204020203" pitchFamily="34" charset="0"/>
              </a:rPr>
              <a:t>à Droplet (+) iso/new admit/re-admit rooms/units </a:t>
            </a:r>
            <a:r>
              <a:rPr lang="en-US" sz="1200" b="1" dirty="0">
                <a:solidFill>
                  <a:srgbClr val="FF0000"/>
                </a:solidFill>
                <a:latin typeface="Segoe UI" panose="020B0502040204020203" pitchFamily="34" charset="0"/>
                <a:cs typeface="Segoe UI" panose="020B0502040204020203" pitchFamily="34" charset="0"/>
              </a:rPr>
              <a:t>à COVID-19 positive unit(s)</a:t>
            </a:r>
          </a:p>
          <a:p>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8902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043D-EE18-402E-ABA4-45C16C3FBA07}"/>
              </a:ext>
            </a:extLst>
          </p:cNvPr>
          <p:cNvSpPr>
            <a:spLocks noGrp="1"/>
          </p:cNvSpPr>
          <p:nvPr>
            <p:ph type="title"/>
          </p:nvPr>
        </p:nvSpPr>
        <p:spPr/>
        <p:txBody>
          <a:bodyPr>
            <a:normAutofit fontScale="90000"/>
          </a:bodyPr>
          <a:lstStyle/>
          <a:p>
            <a:r>
              <a:rPr lang="en-US" dirty="0"/>
              <a:t>COVID-19 Care in LTC</a:t>
            </a:r>
          </a:p>
        </p:txBody>
      </p:sp>
      <p:sp>
        <p:nvSpPr>
          <p:cNvPr id="3" name="Content Placeholder 2">
            <a:extLst>
              <a:ext uri="{FF2B5EF4-FFF2-40B4-BE49-F238E27FC236}">
                <a16:creationId xmlns:a16="http://schemas.microsoft.com/office/drawing/2014/main" id="{B9011877-863C-4B3C-B671-BBC288874C0F}"/>
              </a:ext>
            </a:extLst>
          </p:cNvPr>
          <p:cNvSpPr>
            <a:spLocks noGrp="1"/>
          </p:cNvSpPr>
          <p:nvPr>
            <p:ph sz="quarter" idx="10"/>
          </p:nvPr>
        </p:nvSpPr>
        <p:spPr>
          <a:xfrm>
            <a:off x="838200" y="1262063"/>
            <a:ext cx="8629650" cy="4421187"/>
          </a:xfrm>
        </p:spPr>
        <p:txBody>
          <a:bodyPr>
            <a:normAutofit lnSpcReduction="10000"/>
          </a:bodyPr>
          <a:lstStyle/>
          <a:p>
            <a:pPr marL="342900" indent="-342900">
              <a:buFont typeface="Arial" panose="020B0604020202020204" pitchFamily="34" charset="0"/>
              <a:buChar char="•"/>
            </a:pPr>
            <a:r>
              <a:rPr lang="en-US" sz="2800" dirty="0"/>
              <a:t>Steroids</a:t>
            </a:r>
          </a:p>
          <a:p>
            <a:pPr marL="342900" indent="-342900">
              <a:buFont typeface="Arial" panose="020B0604020202020204" pitchFamily="34" charset="0"/>
              <a:buChar char="•"/>
            </a:pPr>
            <a:r>
              <a:rPr lang="en-US" sz="2800" dirty="0"/>
              <a:t>Antibiotics</a:t>
            </a:r>
          </a:p>
          <a:p>
            <a:pPr marL="342900" indent="-342900">
              <a:buFont typeface="Arial" panose="020B0604020202020204" pitchFamily="34" charset="0"/>
              <a:buChar char="•"/>
            </a:pPr>
            <a:r>
              <a:rPr lang="en-US" sz="2800" dirty="0"/>
              <a:t>Anticoagulants</a:t>
            </a:r>
          </a:p>
          <a:p>
            <a:pPr marL="342900" indent="-342900">
              <a:buFont typeface="Arial" panose="020B0604020202020204" pitchFamily="34" charset="0"/>
              <a:buChar char="•"/>
            </a:pPr>
            <a:r>
              <a:rPr lang="en-US" sz="2800" dirty="0"/>
              <a:t>ACE and ARBs</a:t>
            </a:r>
          </a:p>
          <a:p>
            <a:pPr marL="342900" indent="-342900">
              <a:buFont typeface="Arial" panose="020B0604020202020204" pitchFamily="34" charset="0"/>
              <a:buChar char="•"/>
            </a:pPr>
            <a:r>
              <a:rPr lang="en-US" sz="2800" dirty="0"/>
              <a:t>Statins</a:t>
            </a:r>
          </a:p>
          <a:p>
            <a:pPr marL="342900" indent="-342900">
              <a:buFont typeface="Arial" panose="020B0604020202020204" pitchFamily="34" charset="0"/>
              <a:buChar char="•"/>
            </a:pPr>
            <a:r>
              <a:rPr lang="en-US" sz="2800" dirty="0"/>
              <a:t>Zinc, Vitamin D and supplements</a:t>
            </a:r>
          </a:p>
          <a:p>
            <a:pPr marL="342900" indent="-342900">
              <a:buFont typeface="Arial" panose="020B0604020202020204" pitchFamily="34" charset="0"/>
              <a:buChar char="•"/>
            </a:pPr>
            <a:r>
              <a:rPr lang="en-US" sz="2800" dirty="0"/>
              <a:t>Inhalers</a:t>
            </a:r>
          </a:p>
          <a:p>
            <a:pPr marL="342900" indent="-342900">
              <a:buFont typeface="Arial" panose="020B0604020202020204" pitchFamily="34" charset="0"/>
              <a:buChar char="•"/>
            </a:pPr>
            <a:r>
              <a:rPr lang="en-US" sz="2800" strike="sngStrike" dirty="0"/>
              <a:t>Hydroxychloroquine</a:t>
            </a:r>
          </a:p>
          <a:p>
            <a:pPr marL="342900" indent="-342900">
              <a:buFont typeface="Arial" panose="020B0604020202020204" pitchFamily="34" charset="0"/>
              <a:buChar char="•"/>
            </a:pPr>
            <a:r>
              <a:rPr lang="en-US" sz="2800" dirty="0"/>
              <a:t>Monitoring</a:t>
            </a:r>
          </a:p>
        </p:txBody>
      </p:sp>
    </p:spTree>
    <p:extLst>
      <p:ext uri="{BB962C8B-B14F-4D97-AF65-F5344CB8AC3E}">
        <p14:creationId xmlns:p14="http://schemas.microsoft.com/office/powerpoint/2010/main" val="340810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6C42-D461-43D9-989E-6557FBCDE804}"/>
              </a:ext>
            </a:extLst>
          </p:cNvPr>
          <p:cNvSpPr>
            <a:spLocks noGrp="1"/>
          </p:cNvSpPr>
          <p:nvPr>
            <p:ph type="title"/>
          </p:nvPr>
        </p:nvSpPr>
        <p:spPr>
          <a:xfrm>
            <a:off x="436880" y="208829"/>
            <a:ext cx="11478600" cy="756565"/>
          </a:xfrm>
        </p:spPr>
        <p:txBody>
          <a:bodyPr>
            <a:normAutofit/>
          </a:bodyPr>
          <a:lstStyle/>
          <a:p>
            <a:r>
              <a:rPr lang="en-US" dirty="0"/>
              <a:t>September Prevention-based Assessments </a:t>
            </a:r>
          </a:p>
        </p:txBody>
      </p:sp>
      <p:sp>
        <p:nvSpPr>
          <p:cNvPr id="4" name="Slide Number Placeholder 3">
            <a:extLst>
              <a:ext uri="{FF2B5EF4-FFF2-40B4-BE49-F238E27FC236}">
                <a16:creationId xmlns:a16="http://schemas.microsoft.com/office/drawing/2014/main" id="{44E124CC-DD57-4347-AB6A-E9867C1B34BE}"/>
              </a:ext>
            </a:extLst>
          </p:cNvPr>
          <p:cNvSpPr>
            <a:spLocks noGrp="1"/>
          </p:cNvSpPr>
          <p:nvPr>
            <p:ph type="sldNum" sz="quarter" idx="12"/>
          </p:nvPr>
        </p:nvSpPr>
        <p:spPr/>
        <p:txBody>
          <a:bodyPr/>
          <a:lstStyle/>
          <a:p>
            <a:fld id="{2C1798A1-548B-2F4F-A949-0B360C421755}" type="slidenum">
              <a:rPr lang="en-US" smtClean="0"/>
              <a:t>20</a:t>
            </a:fld>
            <a:endParaRPr lang="en-US"/>
          </a:p>
        </p:txBody>
      </p:sp>
      <p:graphicFrame>
        <p:nvGraphicFramePr>
          <p:cNvPr id="11" name="Chart 10">
            <a:extLst>
              <a:ext uri="{FF2B5EF4-FFF2-40B4-BE49-F238E27FC236}">
                <a16:creationId xmlns:a16="http://schemas.microsoft.com/office/drawing/2014/main" id="{2F9CBF45-6E40-4D00-BBF3-D2EF60F276CC}"/>
              </a:ext>
            </a:extLst>
          </p:cNvPr>
          <p:cNvGraphicFramePr>
            <a:graphicFrameLocks/>
          </p:cNvGraphicFramePr>
          <p:nvPr>
            <p:extLst>
              <p:ext uri="{D42A27DB-BD31-4B8C-83A1-F6EECF244321}">
                <p14:modId xmlns:p14="http://schemas.microsoft.com/office/powerpoint/2010/main" val="3257931730"/>
              </p:ext>
            </p:extLst>
          </p:nvPr>
        </p:nvGraphicFramePr>
        <p:xfrm>
          <a:off x="1181527" y="1263721"/>
          <a:ext cx="10022919" cy="461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518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6C42-D461-43D9-989E-6557FBCDE804}"/>
              </a:ext>
            </a:extLst>
          </p:cNvPr>
          <p:cNvSpPr>
            <a:spLocks noGrp="1"/>
          </p:cNvSpPr>
          <p:nvPr>
            <p:ph type="title"/>
          </p:nvPr>
        </p:nvSpPr>
        <p:spPr>
          <a:xfrm>
            <a:off x="436880" y="208829"/>
            <a:ext cx="11478600" cy="756565"/>
          </a:xfrm>
        </p:spPr>
        <p:txBody>
          <a:bodyPr>
            <a:normAutofit/>
          </a:bodyPr>
          <a:lstStyle/>
          <a:p>
            <a:r>
              <a:rPr lang="en-US" dirty="0"/>
              <a:t>September Prevention-based Assessments </a:t>
            </a:r>
          </a:p>
        </p:txBody>
      </p:sp>
      <p:sp>
        <p:nvSpPr>
          <p:cNvPr id="4" name="Slide Number Placeholder 3">
            <a:extLst>
              <a:ext uri="{FF2B5EF4-FFF2-40B4-BE49-F238E27FC236}">
                <a16:creationId xmlns:a16="http://schemas.microsoft.com/office/drawing/2014/main" id="{44E124CC-DD57-4347-AB6A-E9867C1B34BE}"/>
              </a:ext>
            </a:extLst>
          </p:cNvPr>
          <p:cNvSpPr>
            <a:spLocks noGrp="1"/>
          </p:cNvSpPr>
          <p:nvPr>
            <p:ph type="sldNum" sz="quarter" idx="12"/>
          </p:nvPr>
        </p:nvSpPr>
        <p:spPr/>
        <p:txBody>
          <a:bodyPr/>
          <a:lstStyle/>
          <a:p>
            <a:fld id="{2C1798A1-548B-2F4F-A949-0B360C421755}" type="slidenum">
              <a:rPr lang="en-US" smtClean="0"/>
              <a:t>21</a:t>
            </a:fld>
            <a:endParaRPr lang="en-US"/>
          </a:p>
        </p:txBody>
      </p:sp>
      <p:graphicFrame>
        <p:nvGraphicFramePr>
          <p:cNvPr id="11" name="Chart 10">
            <a:extLst>
              <a:ext uri="{FF2B5EF4-FFF2-40B4-BE49-F238E27FC236}">
                <a16:creationId xmlns:a16="http://schemas.microsoft.com/office/drawing/2014/main" id="{CC7E0DBD-8519-4AD6-AAFA-F2F44BDBB297}"/>
              </a:ext>
            </a:extLst>
          </p:cNvPr>
          <p:cNvGraphicFramePr>
            <a:graphicFrameLocks/>
          </p:cNvGraphicFramePr>
          <p:nvPr>
            <p:extLst>
              <p:ext uri="{D42A27DB-BD31-4B8C-83A1-F6EECF244321}">
                <p14:modId xmlns:p14="http://schemas.microsoft.com/office/powerpoint/2010/main" val="91962594"/>
              </p:ext>
            </p:extLst>
          </p:nvPr>
        </p:nvGraphicFramePr>
        <p:xfrm>
          <a:off x="1222625" y="1263721"/>
          <a:ext cx="9981822" cy="4592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176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E124CC-DD57-4347-AB6A-E9867C1B34BE}"/>
              </a:ext>
            </a:extLst>
          </p:cNvPr>
          <p:cNvSpPr>
            <a:spLocks noGrp="1"/>
          </p:cNvSpPr>
          <p:nvPr>
            <p:ph type="sldNum" sz="quarter" idx="12"/>
          </p:nvPr>
        </p:nvSpPr>
        <p:spPr/>
        <p:txBody>
          <a:bodyPr/>
          <a:lstStyle/>
          <a:p>
            <a:fld id="{2C1798A1-548B-2F4F-A949-0B360C421755}" type="slidenum">
              <a:rPr lang="en-US" smtClean="0"/>
              <a:t>22</a:t>
            </a:fld>
            <a:endParaRPr lang="en-US"/>
          </a:p>
        </p:txBody>
      </p:sp>
      <p:sp>
        <p:nvSpPr>
          <p:cNvPr id="5" name="Title 4">
            <a:extLst>
              <a:ext uri="{FF2B5EF4-FFF2-40B4-BE49-F238E27FC236}">
                <a16:creationId xmlns:a16="http://schemas.microsoft.com/office/drawing/2014/main" id="{0CB535D5-9D98-4ED5-86AE-EFB82B8CDEC4}"/>
              </a:ext>
            </a:extLst>
          </p:cNvPr>
          <p:cNvSpPr>
            <a:spLocks noGrp="1"/>
          </p:cNvSpPr>
          <p:nvPr>
            <p:ph type="title"/>
          </p:nvPr>
        </p:nvSpPr>
        <p:spPr>
          <a:xfrm>
            <a:off x="436880" y="208637"/>
            <a:ext cx="10916920" cy="756565"/>
          </a:xfrm>
        </p:spPr>
        <p:txBody>
          <a:bodyPr>
            <a:noAutofit/>
          </a:bodyPr>
          <a:lstStyle/>
          <a:p>
            <a:r>
              <a:rPr lang="en-US" sz="2900" dirty="0"/>
              <a:t>September Prevention-based Assessment</a:t>
            </a:r>
            <a:br>
              <a:rPr lang="en-US" sz="2900" dirty="0"/>
            </a:br>
            <a:r>
              <a:rPr lang="en-US" sz="2900" dirty="0"/>
              <a:t>Indiana: Transmission-Based Precaution (AL) Gaps</a:t>
            </a:r>
          </a:p>
        </p:txBody>
      </p:sp>
      <p:graphicFrame>
        <p:nvGraphicFramePr>
          <p:cNvPr id="6" name="Chart 5">
            <a:extLst>
              <a:ext uri="{FF2B5EF4-FFF2-40B4-BE49-F238E27FC236}">
                <a16:creationId xmlns:a16="http://schemas.microsoft.com/office/drawing/2014/main" id="{32790E76-E2D2-418E-99AD-3AFF03A67F14}"/>
              </a:ext>
            </a:extLst>
          </p:cNvPr>
          <p:cNvGraphicFramePr>
            <a:graphicFrameLocks/>
          </p:cNvGraphicFramePr>
          <p:nvPr>
            <p:extLst>
              <p:ext uri="{D42A27DB-BD31-4B8C-83A1-F6EECF244321}">
                <p14:modId xmlns:p14="http://schemas.microsoft.com/office/powerpoint/2010/main" val="780596441"/>
              </p:ext>
            </p:extLst>
          </p:nvPr>
        </p:nvGraphicFramePr>
        <p:xfrm>
          <a:off x="1191803" y="1284270"/>
          <a:ext cx="10012644" cy="4561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885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E124CC-DD57-4347-AB6A-E9867C1B34BE}"/>
              </a:ext>
            </a:extLst>
          </p:cNvPr>
          <p:cNvSpPr>
            <a:spLocks noGrp="1"/>
          </p:cNvSpPr>
          <p:nvPr>
            <p:ph type="sldNum" sz="quarter" idx="12"/>
          </p:nvPr>
        </p:nvSpPr>
        <p:spPr/>
        <p:txBody>
          <a:bodyPr/>
          <a:lstStyle/>
          <a:p>
            <a:fld id="{2C1798A1-548B-2F4F-A949-0B360C421755}" type="slidenum">
              <a:rPr lang="en-US" smtClean="0"/>
              <a:t>23</a:t>
            </a:fld>
            <a:endParaRPr lang="en-US"/>
          </a:p>
        </p:txBody>
      </p:sp>
      <p:sp>
        <p:nvSpPr>
          <p:cNvPr id="5" name="Title 4">
            <a:extLst>
              <a:ext uri="{FF2B5EF4-FFF2-40B4-BE49-F238E27FC236}">
                <a16:creationId xmlns:a16="http://schemas.microsoft.com/office/drawing/2014/main" id="{0CB535D5-9D98-4ED5-86AE-EFB82B8CDEC4}"/>
              </a:ext>
            </a:extLst>
          </p:cNvPr>
          <p:cNvSpPr>
            <a:spLocks noGrp="1"/>
          </p:cNvSpPr>
          <p:nvPr>
            <p:ph type="title"/>
          </p:nvPr>
        </p:nvSpPr>
        <p:spPr>
          <a:xfrm>
            <a:off x="436880" y="208637"/>
            <a:ext cx="10916920" cy="756565"/>
          </a:xfrm>
        </p:spPr>
        <p:txBody>
          <a:bodyPr>
            <a:noAutofit/>
          </a:bodyPr>
          <a:lstStyle/>
          <a:p>
            <a:r>
              <a:rPr lang="en-US" sz="2900" dirty="0"/>
              <a:t>September Prevention-based Assessment</a:t>
            </a:r>
            <a:br>
              <a:rPr lang="en-US" sz="2900" dirty="0"/>
            </a:br>
            <a:r>
              <a:rPr lang="en-US" sz="2900" dirty="0"/>
              <a:t>Indiana: COVID-19 Screening and Surveillance (AL) Gaps</a:t>
            </a:r>
          </a:p>
        </p:txBody>
      </p:sp>
      <p:graphicFrame>
        <p:nvGraphicFramePr>
          <p:cNvPr id="2" name="Chart 1">
            <a:extLst>
              <a:ext uri="{FF2B5EF4-FFF2-40B4-BE49-F238E27FC236}">
                <a16:creationId xmlns:a16="http://schemas.microsoft.com/office/drawing/2014/main" id="{D5C96EAD-17BA-431A-9781-3171991B8B74}"/>
              </a:ext>
            </a:extLst>
          </p:cNvPr>
          <p:cNvGraphicFramePr>
            <a:graphicFrameLocks/>
          </p:cNvGraphicFramePr>
          <p:nvPr>
            <p:extLst>
              <p:ext uri="{D42A27DB-BD31-4B8C-83A1-F6EECF244321}">
                <p14:modId xmlns:p14="http://schemas.microsoft.com/office/powerpoint/2010/main" val="54022295"/>
              </p:ext>
            </p:extLst>
          </p:nvPr>
        </p:nvGraphicFramePr>
        <p:xfrm>
          <a:off x="1212351" y="1298113"/>
          <a:ext cx="9992096" cy="4537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800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6C42-D461-43D9-989E-6557FBCDE804}"/>
              </a:ext>
            </a:extLst>
          </p:cNvPr>
          <p:cNvSpPr>
            <a:spLocks noGrp="1"/>
          </p:cNvSpPr>
          <p:nvPr>
            <p:ph type="title"/>
          </p:nvPr>
        </p:nvSpPr>
        <p:spPr>
          <a:xfrm>
            <a:off x="436880" y="208829"/>
            <a:ext cx="10916920" cy="756565"/>
          </a:xfrm>
        </p:spPr>
        <p:txBody>
          <a:bodyPr>
            <a:normAutofit fontScale="90000"/>
          </a:bodyPr>
          <a:lstStyle/>
          <a:p>
            <a:r>
              <a:rPr lang="en-US" dirty="0"/>
              <a:t>September Outbreak-based Assessment</a:t>
            </a:r>
            <a:br>
              <a:rPr lang="en-US" dirty="0"/>
            </a:br>
            <a:r>
              <a:rPr lang="en-US" dirty="0"/>
              <a:t>Indiana– SNF Gaps (Sept. 21</a:t>
            </a:r>
            <a:r>
              <a:rPr lang="en-US" baseline="30000" dirty="0"/>
              <a:t>st</a:t>
            </a:r>
            <a:r>
              <a:rPr lang="en-US" dirty="0"/>
              <a:t> – Sept. 30</a:t>
            </a:r>
            <a:r>
              <a:rPr lang="en-US" baseline="30000" dirty="0"/>
              <a:t>th</a:t>
            </a:r>
            <a:r>
              <a:rPr lang="en-US" dirty="0"/>
              <a:t>) </a:t>
            </a:r>
          </a:p>
        </p:txBody>
      </p:sp>
      <p:sp>
        <p:nvSpPr>
          <p:cNvPr id="4" name="Slide Number Placeholder 3">
            <a:extLst>
              <a:ext uri="{FF2B5EF4-FFF2-40B4-BE49-F238E27FC236}">
                <a16:creationId xmlns:a16="http://schemas.microsoft.com/office/drawing/2014/main" id="{44E124CC-DD57-4347-AB6A-E9867C1B34BE}"/>
              </a:ext>
            </a:extLst>
          </p:cNvPr>
          <p:cNvSpPr>
            <a:spLocks noGrp="1"/>
          </p:cNvSpPr>
          <p:nvPr>
            <p:ph type="sldNum" sz="quarter" idx="12"/>
          </p:nvPr>
        </p:nvSpPr>
        <p:spPr/>
        <p:txBody>
          <a:bodyPr/>
          <a:lstStyle/>
          <a:p>
            <a:fld id="{2C1798A1-548B-2F4F-A949-0B360C421755}" type="slidenum">
              <a:rPr lang="en-US" smtClean="0"/>
              <a:t>24</a:t>
            </a:fld>
            <a:endParaRPr lang="en-US"/>
          </a:p>
        </p:txBody>
      </p:sp>
      <p:graphicFrame>
        <p:nvGraphicFramePr>
          <p:cNvPr id="12" name="Chart 11">
            <a:extLst>
              <a:ext uri="{FF2B5EF4-FFF2-40B4-BE49-F238E27FC236}">
                <a16:creationId xmlns:a16="http://schemas.microsoft.com/office/drawing/2014/main" id="{1BB99D61-0EB0-4734-B238-DE26A2D0FEE0}"/>
              </a:ext>
            </a:extLst>
          </p:cNvPr>
          <p:cNvGraphicFramePr>
            <a:graphicFrameLocks/>
          </p:cNvGraphicFramePr>
          <p:nvPr/>
        </p:nvGraphicFramePr>
        <p:xfrm>
          <a:off x="1202076" y="1263720"/>
          <a:ext cx="10002371" cy="4561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739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6C42-D461-43D9-989E-6557FBCDE804}"/>
              </a:ext>
            </a:extLst>
          </p:cNvPr>
          <p:cNvSpPr>
            <a:spLocks noGrp="1"/>
          </p:cNvSpPr>
          <p:nvPr>
            <p:ph type="title"/>
          </p:nvPr>
        </p:nvSpPr>
        <p:spPr>
          <a:xfrm>
            <a:off x="436880" y="208829"/>
            <a:ext cx="10916920" cy="756565"/>
          </a:xfrm>
        </p:spPr>
        <p:txBody>
          <a:bodyPr>
            <a:normAutofit fontScale="90000"/>
          </a:bodyPr>
          <a:lstStyle/>
          <a:p>
            <a:r>
              <a:rPr lang="en-US" dirty="0"/>
              <a:t>September Outbreak-based Assessment</a:t>
            </a:r>
            <a:br>
              <a:rPr lang="en-US" dirty="0"/>
            </a:br>
            <a:r>
              <a:rPr lang="en-US" dirty="0"/>
              <a:t>Indiana: AL Gaps (Sept. 21</a:t>
            </a:r>
            <a:r>
              <a:rPr lang="en-US" baseline="30000" dirty="0"/>
              <a:t>st</a:t>
            </a:r>
            <a:r>
              <a:rPr lang="en-US" dirty="0"/>
              <a:t> – Sept. 30</a:t>
            </a:r>
            <a:r>
              <a:rPr lang="en-US" baseline="30000" dirty="0"/>
              <a:t>th</a:t>
            </a:r>
            <a:r>
              <a:rPr lang="en-US" dirty="0"/>
              <a:t>) </a:t>
            </a:r>
          </a:p>
        </p:txBody>
      </p:sp>
      <p:sp>
        <p:nvSpPr>
          <p:cNvPr id="4" name="Slide Number Placeholder 3">
            <a:extLst>
              <a:ext uri="{FF2B5EF4-FFF2-40B4-BE49-F238E27FC236}">
                <a16:creationId xmlns:a16="http://schemas.microsoft.com/office/drawing/2014/main" id="{44E124CC-DD57-4347-AB6A-E9867C1B34BE}"/>
              </a:ext>
            </a:extLst>
          </p:cNvPr>
          <p:cNvSpPr>
            <a:spLocks noGrp="1"/>
          </p:cNvSpPr>
          <p:nvPr>
            <p:ph type="sldNum" sz="quarter" idx="12"/>
          </p:nvPr>
        </p:nvSpPr>
        <p:spPr/>
        <p:txBody>
          <a:bodyPr/>
          <a:lstStyle/>
          <a:p>
            <a:fld id="{2C1798A1-548B-2F4F-A949-0B360C421755}" type="slidenum">
              <a:rPr lang="en-US" smtClean="0"/>
              <a:t>25</a:t>
            </a:fld>
            <a:endParaRPr lang="en-US"/>
          </a:p>
        </p:txBody>
      </p:sp>
      <p:graphicFrame>
        <p:nvGraphicFramePr>
          <p:cNvPr id="6" name="Chart 5">
            <a:extLst>
              <a:ext uri="{FF2B5EF4-FFF2-40B4-BE49-F238E27FC236}">
                <a16:creationId xmlns:a16="http://schemas.microsoft.com/office/drawing/2014/main" id="{50A5CA19-A2A0-4727-939D-2115018EB9B7}"/>
              </a:ext>
            </a:extLst>
          </p:cNvPr>
          <p:cNvGraphicFramePr>
            <a:graphicFrameLocks/>
          </p:cNvGraphicFramePr>
          <p:nvPr/>
        </p:nvGraphicFramePr>
        <p:xfrm>
          <a:off x="1181528" y="1294543"/>
          <a:ext cx="10022919" cy="4572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01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Outbreak Assessments: </a:t>
            </a:r>
            <a:r>
              <a:rPr lang="en-US" b="0" dirty="0"/>
              <a:t>Sept. 21 to Oct. 20, 2020</a:t>
            </a:r>
          </a:p>
        </p:txBody>
      </p:sp>
      <p:sp>
        <p:nvSpPr>
          <p:cNvPr id="4" name="Slide Number Placeholder 3"/>
          <p:cNvSpPr>
            <a:spLocks noGrp="1"/>
          </p:cNvSpPr>
          <p:nvPr>
            <p:ph type="sldNum" sz="quarter" idx="12"/>
          </p:nvPr>
        </p:nvSpPr>
        <p:spPr/>
        <p:txBody>
          <a:bodyPr/>
          <a:lstStyle/>
          <a:p>
            <a:fld id="{2C1798A1-548B-2F4F-A949-0B360C421755}" type="slidenum">
              <a:rPr lang="en-US" smtClean="0"/>
              <a:t>26</a:t>
            </a:fld>
            <a:endParaRPr lang="en-US" dirty="0"/>
          </a:p>
        </p:txBody>
      </p:sp>
      <p:graphicFrame>
        <p:nvGraphicFramePr>
          <p:cNvPr id="7" name="Table 7">
            <a:extLst>
              <a:ext uri="{FF2B5EF4-FFF2-40B4-BE49-F238E27FC236}">
                <a16:creationId xmlns:a16="http://schemas.microsoft.com/office/drawing/2014/main" id="{BF1670FE-B9CF-4D9A-8E00-7F765350E206}"/>
              </a:ext>
            </a:extLst>
          </p:cNvPr>
          <p:cNvGraphicFramePr>
            <a:graphicFrameLocks noGrp="1"/>
          </p:cNvGraphicFramePr>
          <p:nvPr>
            <p:ph idx="1"/>
            <p:extLst>
              <p:ext uri="{D42A27DB-BD31-4B8C-83A1-F6EECF244321}">
                <p14:modId xmlns:p14="http://schemas.microsoft.com/office/powerpoint/2010/main" val="297811967"/>
              </p:ext>
            </p:extLst>
          </p:nvPr>
        </p:nvGraphicFramePr>
        <p:xfrm>
          <a:off x="3773726" y="1215775"/>
          <a:ext cx="4243227" cy="4754880"/>
        </p:xfrm>
        <a:graphic>
          <a:graphicData uri="http://schemas.openxmlformats.org/drawingml/2006/table">
            <a:tbl>
              <a:tblPr firstRow="1" bandRow="1">
                <a:tableStyleId>{93296810-A885-4BE3-A3E7-6D5BEEA58F35}</a:tableStyleId>
              </a:tblPr>
              <a:tblGrid>
                <a:gridCol w="1733222">
                  <a:extLst>
                    <a:ext uri="{9D8B030D-6E8A-4147-A177-3AD203B41FA5}">
                      <a16:colId xmlns:a16="http://schemas.microsoft.com/office/drawing/2014/main" val="2403534602"/>
                    </a:ext>
                  </a:extLst>
                </a:gridCol>
                <a:gridCol w="2510005">
                  <a:extLst>
                    <a:ext uri="{9D8B030D-6E8A-4147-A177-3AD203B41FA5}">
                      <a16:colId xmlns:a16="http://schemas.microsoft.com/office/drawing/2014/main" val="2314460295"/>
                    </a:ext>
                  </a:extLst>
                </a:gridCol>
              </a:tblGrid>
              <a:tr h="228946">
                <a:tc gridSpan="2">
                  <a:txBody>
                    <a:bodyPr/>
                    <a:lstStyle/>
                    <a:p>
                      <a:pPr marL="0" marR="0" algn="ctr">
                        <a:spcBef>
                          <a:spcPts val="0"/>
                        </a:spcBef>
                        <a:spcAft>
                          <a:spcPts val="0"/>
                        </a:spcAft>
                      </a:pPr>
                      <a:r>
                        <a:rPr lang="en-US" sz="2000" b="1" dirty="0">
                          <a:solidFill>
                            <a:schemeClr val="bg1"/>
                          </a:solidFill>
                          <a:effectLst/>
                          <a:latin typeface="Raleway" pitchFamily="2" charset="0"/>
                        </a:rPr>
                        <a:t>Outbreak-based Assessments </a:t>
                      </a:r>
                    </a:p>
                  </a:txBody>
                  <a:tcPr/>
                </a:tc>
                <a:tc hMerge="1">
                  <a:txBody>
                    <a:bodyPr/>
                    <a:lstStyle/>
                    <a:p>
                      <a:endParaRPr lang="en-US" dirty="0"/>
                    </a:p>
                  </a:txBody>
                  <a:tcPr/>
                </a:tc>
                <a:extLst>
                  <a:ext uri="{0D108BD9-81ED-4DB2-BD59-A6C34878D82A}">
                    <a16:rowId xmlns:a16="http://schemas.microsoft.com/office/drawing/2014/main" val="3852055443"/>
                  </a:ext>
                </a:extLst>
              </a:tr>
              <a:tr h="125234">
                <a:tc>
                  <a:txBody>
                    <a:bodyPr/>
                    <a:lstStyle/>
                    <a:p>
                      <a:r>
                        <a:rPr lang="en-US" sz="1600" b="1" dirty="0">
                          <a:latin typeface="Raleway" pitchFamily="2" charset="0"/>
                        </a:rPr>
                        <a:t>District Number</a:t>
                      </a:r>
                    </a:p>
                  </a:txBody>
                  <a:tcPr/>
                </a:tc>
                <a:tc>
                  <a:txBody>
                    <a:bodyPr/>
                    <a:lstStyle/>
                    <a:p>
                      <a:r>
                        <a:rPr lang="en-US" sz="1600" b="1" dirty="0">
                          <a:latin typeface="Raleway" pitchFamily="2" charset="0"/>
                        </a:rPr>
                        <a:t>Facility Visits</a:t>
                      </a:r>
                    </a:p>
                  </a:txBody>
                  <a:tcPr/>
                </a:tc>
                <a:extLst>
                  <a:ext uri="{0D108BD9-81ED-4DB2-BD59-A6C34878D82A}">
                    <a16:rowId xmlns:a16="http://schemas.microsoft.com/office/drawing/2014/main" val="705564248"/>
                  </a:ext>
                </a:extLst>
              </a:tr>
              <a:tr h="0">
                <a:tc>
                  <a:txBody>
                    <a:bodyPr/>
                    <a:lstStyle/>
                    <a:p>
                      <a:r>
                        <a:rPr lang="en-US" sz="1600" b="1" dirty="0">
                          <a:latin typeface="Raleway" pitchFamily="2" charset="0"/>
                        </a:rPr>
                        <a:t>District 1</a:t>
                      </a:r>
                    </a:p>
                  </a:txBody>
                  <a:tcPr/>
                </a:tc>
                <a:tc>
                  <a:txBody>
                    <a:bodyPr/>
                    <a:lstStyle/>
                    <a:p>
                      <a:r>
                        <a:rPr lang="en-US" b="0" dirty="0">
                          <a:latin typeface="Raleway" pitchFamily="2" charset="0"/>
                        </a:rPr>
                        <a:t>14</a:t>
                      </a:r>
                    </a:p>
                  </a:txBody>
                  <a:tcPr/>
                </a:tc>
                <a:extLst>
                  <a:ext uri="{0D108BD9-81ED-4DB2-BD59-A6C34878D82A}">
                    <a16:rowId xmlns:a16="http://schemas.microsoft.com/office/drawing/2014/main" val="8546647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Raleway" pitchFamily="2" charset="0"/>
                        </a:rPr>
                        <a:t>District 2</a:t>
                      </a:r>
                    </a:p>
                  </a:txBody>
                  <a:tcPr/>
                </a:tc>
                <a:tc>
                  <a:txBody>
                    <a:bodyPr/>
                    <a:lstStyle/>
                    <a:p>
                      <a:r>
                        <a:rPr lang="en-US" b="0" dirty="0">
                          <a:latin typeface="Raleway" pitchFamily="2" charset="0"/>
                        </a:rPr>
                        <a:t>18</a:t>
                      </a:r>
                    </a:p>
                  </a:txBody>
                  <a:tcPr/>
                </a:tc>
                <a:extLst>
                  <a:ext uri="{0D108BD9-81ED-4DB2-BD59-A6C34878D82A}">
                    <a16:rowId xmlns:a16="http://schemas.microsoft.com/office/drawing/2014/main" val="28227271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3</a:t>
                      </a:r>
                    </a:p>
                  </a:txBody>
                  <a:tcPr/>
                </a:tc>
                <a:tc>
                  <a:txBody>
                    <a:bodyPr/>
                    <a:lstStyle/>
                    <a:p>
                      <a:r>
                        <a:rPr lang="en-US" b="0" dirty="0">
                          <a:latin typeface="Raleway" pitchFamily="2" charset="0"/>
                        </a:rPr>
                        <a:t>10</a:t>
                      </a:r>
                    </a:p>
                  </a:txBody>
                  <a:tcPr/>
                </a:tc>
                <a:extLst>
                  <a:ext uri="{0D108BD9-81ED-4DB2-BD59-A6C34878D82A}">
                    <a16:rowId xmlns:a16="http://schemas.microsoft.com/office/drawing/2014/main" val="25552293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4</a:t>
                      </a:r>
                    </a:p>
                  </a:txBody>
                  <a:tcPr/>
                </a:tc>
                <a:tc>
                  <a:txBody>
                    <a:bodyPr/>
                    <a:lstStyle/>
                    <a:p>
                      <a:r>
                        <a:rPr lang="en-US" b="0" dirty="0">
                          <a:latin typeface="Raleway" pitchFamily="2" charset="0"/>
                        </a:rPr>
                        <a:t>6</a:t>
                      </a:r>
                    </a:p>
                  </a:txBody>
                  <a:tcPr/>
                </a:tc>
                <a:extLst>
                  <a:ext uri="{0D108BD9-81ED-4DB2-BD59-A6C34878D82A}">
                    <a16:rowId xmlns:a16="http://schemas.microsoft.com/office/drawing/2014/main" val="6653167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5</a:t>
                      </a:r>
                    </a:p>
                  </a:txBody>
                  <a:tcPr/>
                </a:tc>
                <a:tc>
                  <a:txBody>
                    <a:bodyPr/>
                    <a:lstStyle/>
                    <a:p>
                      <a:r>
                        <a:rPr lang="en-US" b="0" dirty="0">
                          <a:latin typeface="Raleway" pitchFamily="2" charset="0"/>
                        </a:rPr>
                        <a:t>12</a:t>
                      </a:r>
                    </a:p>
                  </a:txBody>
                  <a:tcPr/>
                </a:tc>
                <a:extLst>
                  <a:ext uri="{0D108BD9-81ED-4DB2-BD59-A6C34878D82A}">
                    <a16:rowId xmlns:a16="http://schemas.microsoft.com/office/drawing/2014/main" val="33969218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6</a:t>
                      </a:r>
                    </a:p>
                  </a:txBody>
                  <a:tcPr/>
                </a:tc>
                <a:tc>
                  <a:txBody>
                    <a:bodyPr/>
                    <a:lstStyle/>
                    <a:p>
                      <a:r>
                        <a:rPr lang="en-US" b="0" dirty="0">
                          <a:latin typeface="Raleway" pitchFamily="2" charset="0"/>
                        </a:rPr>
                        <a:t>5</a:t>
                      </a:r>
                    </a:p>
                  </a:txBody>
                  <a:tcPr/>
                </a:tc>
                <a:extLst>
                  <a:ext uri="{0D108BD9-81ED-4DB2-BD59-A6C34878D82A}">
                    <a16:rowId xmlns:a16="http://schemas.microsoft.com/office/drawing/2014/main" val="428274248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7</a:t>
                      </a:r>
                    </a:p>
                  </a:txBody>
                  <a:tcPr/>
                </a:tc>
                <a:tc>
                  <a:txBody>
                    <a:bodyPr/>
                    <a:lstStyle/>
                    <a:p>
                      <a:r>
                        <a:rPr lang="en-US" b="0" dirty="0">
                          <a:latin typeface="Raleway" pitchFamily="2" charset="0"/>
                        </a:rPr>
                        <a:t>8</a:t>
                      </a:r>
                    </a:p>
                  </a:txBody>
                  <a:tcPr/>
                </a:tc>
                <a:extLst>
                  <a:ext uri="{0D108BD9-81ED-4DB2-BD59-A6C34878D82A}">
                    <a16:rowId xmlns:a16="http://schemas.microsoft.com/office/drawing/2014/main" val="11643550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8</a:t>
                      </a:r>
                    </a:p>
                  </a:txBody>
                  <a:tcPr/>
                </a:tc>
                <a:tc>
                  <a:txBody>
                    <a:bodyPr/>
                    <a:lstStyle/>
                    <a:p>
                      <a:r>
                        <a:rPr lang="en-US" b="0" dirty="0">
                          <a:latin typeface="Raleway" pitchFamily="2" charset="0"/>
                        </a:rPr>
                        <a:t>16</a:t>
                      </a:r>
                    </a:p>
                  </a:txBody>
                  <a:tcPr/>
                </a:tc>
                <a:extLst>
                  <a:ext uri="{0D108BD9-81ED-4DB2-BD59-A6C34878D82A}">
                    <a16:rowId xmlns:a16="http://schemas.microsoft.com/office/drawing/2014/main" val="15399627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9</a:t>
                      </a:r>
                    </a:p>
                  </a:txBody>
                  <a:tcPr/>
                </a:tc>
                <a:tc>
                  <a:txBody>
                    <a:bodyPr/>
                    <a:lstStyle/>
                    <a:p>
                      <a:r>
                        <a:rPr lang="en-US" b="0" dirty="0">
                          <a:latin typeface="Raleway" pitchFamily="2" charset="0"/>
                        </a:rPr>
                        <a:t>4</a:t>
                      </a:r>
                    </a:p>
                  </a:txBody>
                  <a:tcPr/>
                </a:tc>
                <a:extLst>
                  <a:ext uri="{0D108BD9-81ED-4DB2-BD59-A6C34878D82A}">
                    <a16:rowId xmlns:a16="http://schemas.microsoft.com/office/drawing/2014/main" val="24259418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District 10</a:t>
                      </a:r>
                    </a:p>
                  </a:txBody>
                  <a:tcPr/>
                </a:tc>
                <a:tc>
                  <a:txBody>
                    <a:bodyPr/>
                    <a:lstStyle/>
                    <a:p>
                      <a:r>
                        <a:rPr lang="en-US" b="0" dirty="0">
                          <a:latin typeface="Raleway" pitchFamily="2" charset="0"/>
                        </a:rPr>
                        <a:t>21</a:t>
                      </a:r>
                    </a:p>
                  </a:txBody>
                  <a:tcPr/>
                </a:tc>
                <a:extLst>
                  <a:ext uri="{0D108BD9-81ED-4DB2-BD59-A6C34878D82A}">
                    <a16:rowId xmlns:a16="http://schemas.microsoft.com/office/drawing/2014/main" val="42316391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E8E"/>
                          </a:solidFill>
                          <a:effectLst/>
                          <a:uLnTx/>
                          <a:uFillTx/>
                          <a:latin typeface="Raleway" pitchFamily="2" charset="0"/>
                          <a:ea typeface="+mn-ea"/>
                          <a:cs typeface="+mn-cs"/>
                        </a:rPr>
                        <a:t>Indiana</a:t>
                      </a:r>
                    </a:p>
                  </a:txBody>
                  <a:tcPr>
                    <a:solidFill>
                      <a:srgbClr val="FDEEC3"/>
                    </a:solidFill>
                  </a:tcPr>
                </a:tc>
                <a:tc>
                  <a:txBody>
                    <a:bodyPr/>
                    <a:lstStyle/>
                    <a:p>
                      <a:r>
                        <a:rPr lang="en-US" b="0" dirty="0">
                          <a:latin typeface="Raleway" pitchFamily="2" charset="0"/>
                        </a:rPr>
                        <a:t>119</a:t>
                      </a:r>
                    </a:p>
                  </a:txBody>
                  <a:tcPr>
                    <a:solidFill>
                      <a:srgbClr val="FDEEC3"/>
                    </a:solidFill>
                  </a:tcPr>
                </a:tc>
                <a:extLst>
                  <a:ext uri="{0D108BD9-81ED-4DB2-BD59-A6C34878D82A}">
                    <a16:rowId xmlns:a16="http://schemas.microsoft.com/office/drawing/2014/main" val="4246847761"/>
                  </a:ext>
                </a:extLst>
              </a:tr>
            </a:tbl>
          </a:graphicData>
        </a:graphic>
      </p:graphicFrame>
    </p:spTree>
    <p:extLst>
      <p:ext uri="{BB962C8B-B14F-4D97-AF65-F5344CB8AC3E}">
        <p14:creationId xmlns:p14="http://schemas.microsoft.com/office/powerpoint/2010/main" val="1430611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6DA06-CEB2-4DFF-B19F-3BA8FBEB773D}"/>
              </a:ext>
            </a:extLst>
          </p:cNvPr>
          <p:cNvSpPr>
            <a:spLocks noGrp="1"/>
          </p:cNvSpPr>
          <p:nvPr>
            <p:ph type="sldNum" sz="quarter" idx="12"/>
          </p:nvPr>
        </p:nvSpPr>
        <p:spPr/>
        <p:txBody>
          <a:bodyPr/>
          <a:lstStyle/>
          <a:p>
            <a:fld id="{2C1798A1-548B-2F4F-A949-0B360C421755}" type="slidenum">
              <a:rPr lang="en-US" smtClean="0"/>
              <a:t>27</a:t>
            </a:fld>
            <a:endParaRPr lang="en-US" dirty="0"/>
          </a:p>
        </p:txBody>
      </p:sp>
      <p:graphicFrame>
        <p:nvGraphicFramePr>
          <p:cNvPr id="5" name="Table 5">
            <a:extLst>
              <a:ext uri="{FF2B5EF4-FFF2-40B4-BE49-F238E27FC236}">
                <a16:creationId xmlns:a16="http://schemas.microsoft.com/office/drawing/2014/main" id="{3DBADB8A-778C-4530-8A59-752F1CC538BF}"/>
              </a:ext>
            </a:extLst>
          </p:cNvPr>
          <p:cNvGraphicFramePr>
            <a:graphicFrameLocks noGrp="1"/>
          </p:cNvGraphicFramePr>
          <p:nvPr>
            <p:extLst>
              <p:ext uri="{D42A27DB-BD31-4B8C-83A1-F6EECF244321}">
                <p14:modId xmlns:p14="http://schemas.microsoft.com/office/powerpoint/2010/main" val="3807052142"/>
              </p:ext>
            </p:extLst>
          </p:nvPr>
        </p:nvGraphicFramePr>
        <p:xfrm>
          <a:off x="1524000" y="421241"/>
          <a:ext cx="9144000" cy="5127621"/>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946185832"/>
                    </a:ext>
                  </a:extLst>
                </a:gridCol>
                <a:gridCol w="3048000">
                  <a:extLst>
                    <a:ext uri="{9D8B030D-6E8A-4147-A177-3AD203B41FA5}">
                      <a16:colId xmlns:a16="http://schemas.microsoft.com/office/drawing/2014/main" val="2201335469"/>
                    </a:ext>
                  </a:extLst>
                </a:gridCol>
                <a:gridCol w="3048000">
                  <a:extLst>
                    <a:ext uri="{9D8B030D-6E8A-4147-A177-3AD203B41FA5}">
                      <a16:colId xmlns:a16="http://schemas.microsoft.com/office/drawing/2014/main" val="2479324036"/>
                    </a:ext>
                  </a:extLst>
                </a:gridCol>
              </a:tblGrid>
              <a:tr h="262814">
                <a:tc gridSpan="3">
                  <a:txBody>
                    <a:bodyPr/>
                    <a:lstStyle/>
                    <a:p>
                      <a:pPr algn="ctr"/>
                      <a:r>
                        <a:rPr lang="en-US" sz="2000" b="1" dirty="0">
                          <a:latin typeface="Raleway" pitchFamily="2" charset="0"/>
                        </a:rPr>
                        <a:t>Assessment Visits </a:t>
                      </a:r>
                    </a:p>
                    <a:p>
                      <a:pPr algn="ctr"/>
                      <a:r>
                        <a:rPr lang="en-US" sz="2000" b="1" dirty="0">
                          <a:latin typeface="Raleway" pitchFamily="2" charset="0"/>
                        </a:rPr>
                        <a:t>(as of October 20</a:t>
                      </a:r>
                      <a:r>
                        <a:rPr lang="en-US" sz="2000" b="1" baseline="30000" dirty="0">
                          <a:latin typeface="Raleway" pitchFamily="2" charset="0"/>
                        </a:rPr>
                        <a:t>th</a:t>
                      </a:r>
                      <a:r>
                        <a:rPr lang="en-US" sz="2000" b="1" dirty="0">
                          <a:latin typeface="Raleway" pitchFamily="2" charset="0"/>
                        </a:rPr>
                        <a:t>)</a:t>
                      </a:r>
                    </a:p>
                  </a:txBody>
                  <a:tcPr/>
                </a:tc>
                <a:tc hMerge="1">
                  <a:txBody>
                    <a:bodyPr/>
                    <a:lstStyle/>
                    <a:p>
                      <a:endParaRPr lang="en-US" b="1">
                        <a:latin typeface="Raleway" pitchFamily="2" charset="0"/>
                      </a:endParaRPr>
                    </a:p>
                  </a:txBody>
                  <a:tcPr/>
                </a:tc>
                <a:tc hMerge="1">
                  <a:txBody>
                    <a:bodyPr/>
                    <a:lstStyle/>
                    <a:p>
                      <a:endParaRPr lang="en-US" b="1" dirty="0">
                        <a:latin typeface="Raleway" pitchFamily="2" charset="0"/>
                      </a:endParaRPr>
                    </a:p>
                  </a:txBody>
                  <a:tcPr/>
                </a:tc>
                <a:extLst>
                  <a:ext uri="{0D108BD9-81ED-4DB2-BD59-A6C34878D82A}">
                    <a16:rowId xmlns:a16="http://schemas.microsoft.com/office/drawing/2014/main" val="3461569890"/>
                  </a:ext>
                </a:extLst>
              </a:tr>
              <a:tr h="0">
                <a:tc>
                  <a:txBody>
                    <a:bodyPr/>
                    <a:lstStyle/>
                    <a:p>
                      <a:pPr algn="l"/>
                      <a:r>
                        <a:rPr lang="en-US" b="1" dirty="0">
                          <a:latin typeface="Raleway" pitchFamily="2" charset="0"/>
                        </a:rPr>
                        <a:t>District Number</a:t>
                      </a:r>
                    </a:p>
                  </a:txBody>
                  <a:tcPr/>
                </a:tc>
                <a:tc>
                  <a:txBody>
                    <a:bodyPr/>
                    <a:lstStyle/>
                    <a:p>
                      <a:pPr algn="l"/>
                      <a:r>
                        <a:rPr lang="en-US" b="1" dirty="0">
                          <a:latin typeface="Raleway" pitchFamily="2" charset="0"/>
                        </a:rPr>
                        <a:t>Prevention-based</a:t>
                      </a:r>
                    </a:p>
                  </a:txBody>
                  <a:tcPr/>
                </a:tc>
                <a:tc>
                  <a:txBody>
                    <a:bodyPr/>
                    <a:lstStyle/>
                    <a:p>
                      <a:pPr algn="l"/>
                      <a:r>
                        <a:rPr lang="en-US" b="1" dirty="0">
                          <a:latin typeface="Raleway" pitchFamily="2" charset="0"/>
                        </a:rPr>
                        <a:t>Outbreak-based</a:t>
                      </a:r>
                    </a:p>
                  </a:txBody>
                  <a:tcPr/>
                </a:tc>
                <a:extLst>
                  <a:ext uri="{0D108BD9-81ED-4DB2-BD59-A6C34878D82A}">
                    <a16:rowId xmlns:a16="http://schemas.microsoft.com/office/drawing/2014/main" val="1918248282"/>
                  </a:ext>
                </a:extLst>
              </a:tr>
              <a:tr h="128637">
                <a:tc>
                  <a:txBody>
                    <a:bodyPr/>
                    <a:lstStyle/>
                    <a:p>
                      <a:r>
                        <a:rPr lang="en-US" b="1" dirty="0">
                          <a:latin typeface="Raleway" pitchFamily="2" charset="0"/>
                        </a:rPr>
                        <a:t>District 1</a:t>
                      </a:r>
                    </a:p>
                  </a:txBody>
                  <a:tcPr/>
                </a:tc>
                <a:tc>
                  <a:txBody>
                    <a:bodyPr/>
                    <a:lstStyle/>
                    <a:p>
                      <a:r>
                        <a:rPr lang="en-US" b="0" dirty="0">
                          <a:latin typeface="Raleway" pitchFamily="2" charset="0"/>
                        </a:rPr>
                        <a:t>17</a:t>
                      </a:r>
                    </a:p>
                  </a:txBody>
                  <a:tcPr/>
                </a:tc>
                <a:tc>
                  <a:txBody>
                    <a:bodyPr/>
                    <a:lstStyle/>
                    <a:p>
                      <a:r>
                        <a:rPr lang="en-US" b="0" dirty="0">
                          <a:latin typeface="Raleway" pitchFamily="2" charset="0"/>
                        </a:rPr>
                        <a:t>14</a:t>
                      </a:r>
                    </a:p>
                  </a:txBody>
                  <a:tcPr/>
                </a:tc>
                <a:extLst>
                  <a:ext uri="{0D108BD9-81ED-4DB2-BD59-A6C34878D82A}">
                    <a16:rowId xmlns:a16="http://schemas.microsoft.com/office/drawing/2014/main" val="1231809128"/>
                  </a:ext>
                </a:extLst>
              </a:tr>
              <a:tr h="146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2</a:t>
                      </a:r>
                    </a:p>
                  </a:txBody>
                  <a:tcPr/>
                </a:tc>
                <a:tc>
                  <a:txBody>
                    <a:bodyPr/>
                    <a:lstStyle/>
                    <a:p>
                      <a:r>
                        <a:rPr lang="en-US" b="0" dirty="0">
                          <a:latin typeface="Raleway" pitchFamily="2" charset="0"/>
                        </a:rPr>
                        <a:t>9</a:t>
                      </a:r>
                    </a:p>
                  </a:txBody>
                  <a:tcPr/>
                </a:tc>
                <a:tc>
                  <a:txBody>
                    <a:bodyPr/>
                    <a:lstStyle/>
                    <a:p>
                      <a:r>
                        <a:rPr lang="en-US" b="0" dirty="0">
                          <a:latin typeface="Raleway" pitchFamily="2" charset="0"/>
                        </a:rPr>
                        <a:t>18</a:t>
                      </a:r>
                    </a:p>
                  </a:txBody>
                  <a:tcPr/>
                </a:tc>
                <a:extLst>
                  <a:ext uri="{0D108BD9-81ED-4DB2-BD59-A6C34878D82A}">
                    <a16:rowId xmlns:a16="http://schemas.microsoft.com/office/drawing/2014/main" val="4293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3</a:t>
                      </a:r>
                    </a:p>
                  </a:txBody>
                  <a:tcPr/>
                </a:tc>
                <a:tc>
                  <a:txBody>
                    <a:bodyPr/>
                    <a:lstStyle/>
                    <a:p>
                      <a:r>
                        <a:rPr lang="en-US" b="0" dirty="0">
                          <a:latin typeface="Raleway" pitchFamily="2" charset="0"/>
                        </a:rPr>
                        <a:t>7</a:t>
                      </a:r>
                    </a:p>
                  </a:txBody>
                  <a:tcPr/>
                </a:tc>
                <a:tc>
                  <a:txBody>
                    <a:bodyPr/>
                    <a:lstStyle/>
                    <a:p>
                      <a:r>
                        <a:rPr lang="en-US" b="0" dirty="0">
                          <a:latin typeface="Raleway" pitchFamily="2" charset="0"/>
                        </a:rPr>
                        <a:t>10</a:t>
                      </a:r>
                    </a:p>
                  </a:txBody>
                  <a:tcPr/>
                </a:tc>
                <a:extLst>
                  <a:ext uri="{0D108BD9-81ED-4DB2-BD59-A6C34878D82A}">
                    <a16:rowId xmlns:a16="http://schemas.microsoft.com/office/drawing/2014/main" val="2634702194"/>
                  </a:ext>
                </a:extLst>
              </a:tr>
              <a:tr h="223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4</a:t>
                      </a:r>
                    </a:p>
                  </a:txBody>
                  <a:tcPr/>
                </a:tc>
                <a:tc>
                  <a:txBody>
                    <a:bodyPr/>
                    <a:lstStyle/>
                    <a:p>
                      <a:r>
                        <a:rPr lang="en-US" b="0" dirty="0">
                          <a:latin typeface="Raleway" pitchFamily="2" charset="0"/>
                        </a:rPr>
                        <a:t>6</a:t>
                      </a:r>
                    </a:p>
                  </a:txBody>
                  <a:tcPr/>
                </a:tc>
                <a:tc>
                  <a:txBody>
                    <a:bodyPr/>
                    <a:lstStyle/>
                    <a:p>
                      <a:r>
                        <a:rPr lang="en-US" b="0" dirty="0">
                          <a:latin typeface="Raleway" pitchFamily="2" charset="0"/>
                        </a:rPr>
                        <a:t>6</a:t>
                      </a:r>
                    </a:p>
                  </a:txBody>
                  <a:tcPr/>
                </a:tc>
                <a:extLst>
                  <a:ext uri="{0D108BD9-81ED-4DB2-BD59-A6C34878D82A}">
                    <a16:rowId xmlns:a16="http://schemas.microsoft.com/office/drawing/2014/main" val="3521037752"/>
                  </a:ext>
                </a:extLst>
              </a:tr>
              <a:tr h="159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5</a:t>
                      </a:r>
                    </a:p>
                  </a:txBody>
                  <a:tcPr/>
                </a:tc>
                <a:tc>
                  <a:txBody>
                    <a:bodyPr/>
                    <a:lstStyle/>
                    <a:p>
                      <a:r>
                        <a:rPr lang="en-US" b="0" dirty="0">
                          <a:latin typeface="Raleway" pitchFamily="2" charset="0"/>
                        </a:rPr>
                        <a:t>12</a:t>
                      </a:r>
                    </a:p>
                  </a:txBody>
                  <a:tcPr/>
                </a:tc>
                <a:tc>
                  <a:txBody>
                    <a:bodyPr/>
                    <a:lstStyle/>
                    <a:p>
                      <a:r>
                        <a:rPr lang="en-US" b="0" dirty="0">
                          <a:latin typeface="Raleway" pitchFamily="2" charset="0"/>
                        </a:rPr>
                        <a:t>12</a:t>
                      </a:r>
                    </a:p>
                  </a:txBody>
                  <a:tcPr/>
                </a:tc>
                <a:extLst>
                  <a:ext uri="{0D108BD9-81ED-4DB2-BD59-A6C34878D82A}">
                    <a16:rowId xmlns:a16="http://schemas.microsoft.com/office/drawing/2014/main" val="2282416129"/>
                  </a:ext>
                </a:extLst>
              </a:tr>
              <a:tr h="239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6</a:t>
                      </a:r>
                    </a:p>
                  </a:txBody>
                  <a:tcPr/>
                </a:tc>
                <a:tc>
                  <a:txBody>
                    <a:bodyPr/>
                    <a:lstStyle/>
                    <a:p>
                      <a:r>
                        <a:rPr lang="en-US" b="0" dirty="0">
                          <a:latin typeface="Raleway" pitchFamily="2" charset="0"/>
                        </a:rPr>
                        <a:t>1</a:t>
                      </a:r>
                    </a:p>
                  </a:txBody>
                  <a:tcPr/>
                </a:tc>
                <a:tc>
                  <a:txBody>
                    <a:bodyPr/>
                    <a:lstStyle/>
                    <a:p>
                      <a:r>
                        <a:rPr lang="en-US" b="0" dirty="0">
                          <a:latin typeface="Raleway" pitchFamily="2" charset="0"/>
                        </a:rPr>
                        <a:t>5</a:t>
                      </a:r>
                    </a:p>
                  </a:txBody>
                  <a:tcPr/>
                </a:tc>
                <a:extLst>
                  <a:ext uri="{0D108BD9-81ED-4DB2-BD59-A6C34878D82A}">
                    <a16:rowId xmlns:a16="http://schemas.microsoft.com/office/drawing/2014/main" val="2086126105"/>
                  </a:ext>
                </a:extLst>
              </a:tr>
              <a:tr h="164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7</a:t>
                      </a:r>
                    </a:p>
                  </a:txBody>
                  <a:tcPr/>
                </a:tc>
                <a:tc>
                  <a:txBody>
                    <a:bodyPr/>
                    <a:lstStyle/>
                    <a:p>
                      <a:r>
                        <a:rPr lang="en-US" b="0" dirty="0">
                          <a:latin typeface="Raleway" pitchFamily="2" charset="0"/>
                        </a:rPr>
                        <a:t>8</a:t>
                      </a:r>
                    </a:p>
                  </a:txBody>
                  <a:tcPr/>
                </a:tc>
                <a:tc>
                  <a:txBody>
                    <a:bodyPr/>
                    <a:lstStyle/>
                    <a:p>
                      <a:r>
                        <a:rPr lang="en-US" b="0" dirty="0">
                          <a:latin typeface="Raleway" pitchFamily="2" charset="0"/>
                        </a:rPr>
                        <a:t>8</a:t>
                      </a:r>
                    </a:p>
                  </a:txBody>
                  <a:tcPr/>
                </a:tc>
                <a:extLst>
                  <a:ext uri="{0D108BD9-81ED-4DB2-BD59-A6C34878D82A}">
                    <a16:rowId xmlns:a16="http://schemas.microsoft.com/office/drawing/2014/main" val="22660421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8</a:t>
                      </a:r>
                    </a:p>
                  </a:txBody>
                  <a:tcPr/>
                </a:tc>
                <a:tc>
                  <a:txBody>
                    <a:bodyPr/>
                    <a:lstStyle/>
                    <a:p>
                      <a:r>
                        <a:rPr lang="en-US" b="0" dirty="0">
                          <a:latin typeface="Raleway" pitchFamily="2" charset="0"/>
                        </a:rPr>
                        <a:t>3</a:t>
                      </a:r>
                    </a:p>
                  </a:txBody>
                  <a:tcPr/>
                </a:tc>
                <a:tc>
                  <a:txBody>
                    <a:bodyPr/>
                    <a:lstStyle/>
                    <a:p>
                      <a:r>
                        <a:rPr lang="en-US" b="0" dirty="0">
                          <a:latin typeface="Raleway" pitchFamily="2" charset="0"/>
                        </a:rPr>
                        <a:t>16</a:t>
                      </a:r>
                    </a:p>
                  </a:txBody>
                  <a:tcPr/>
                </a:tc>
                <a:extLst>
                  <a:ext uri="{0D108BD9-81ED-4DB2-BD59-A6C34878D82A}">
                    <a16:rowId xmlns:a16="http://schemas.microsoft.com/office/drawing/2014/main" val="1231031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9</a:t>
                      </a:r>
                    </a:p>
                  </a:txBody>
                  <a:tcPr/>
                </a:tc>
                <a:tc>
                  <a:txBody>
                    <a:bodyPr/>
                    <a:lstStyle/>
                    <a:p>
                      <a:r>
                        <a:rPr lang="en-US" b="0" dirty="0">
                          <a:latin typeface="Raleway" pitchFamily="2" charset="0"/>
                        </a:rPr>
                        <a:t>7</a:t>
                      </a:r>
                    </a:p>
                  </a:txBody>
                  <a:tcPr/>
                </a:tc>
                <a:tc>
                  <a:txBody>
                    <a:bodyPr/>
                    <a:lstStyle/>
                    <a:p>
                      <a:r>
                        <a:rPr lang="en-US" b="0" dirty="0">
                          <a:latin typeface="Raleway" pitchFamily="2" charset="0"/>
                        </a:rPr>
                        <a:t>4</a:t>
                      </a:r>
                    </a:p>
                  </a:txBody>
                  <a:tcPr/>
                </a:tc>
                <a:extLst>
                  <a:ext uri="{0D108BD9-81ED-4DB2-BD59-A6C34878D82A}">
                    <a16:rowId xmlns:a16="http://schemas.microsoft.com/office/drawing/2014/main" val="31506015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3E8E"/>
                          </a:solidFill>
                          <a:effectLst/>
                          <a:uLnTx/>
                          <a:uFillTx/>
                          <a:latin typeface="Raleway" pitchFamily="2" charset="0"/>
                          <a:ea typeface="+mn-ea"/>
                          <a:cs typeface="+mn-cs"/>
                        </a:rPr>
                        <a:t>District 10</a:t>
                      </a:r>
                    </a:p>
                  </a:txBody>
                  <a:tcPr/>
                </a:tc>
                <a:tc>
                  <a:txBody>
                    <a:bodyPr/>
                    <a:lstStyle/>
                    <a:p>
                      <a:r>
                        <a:rPr lang="en-US" b="0" dirty="0">
                          <a:latin typeface="Raleway" pitchFamily="2" charset="0"/>
                        </a:rPr>
                        <a:t>8</a:t>
                      </a:r>
                    </a:p>
                  </a:txBody>
                  <a:tcPr/>
                </a:tc>
                <a:tc>
                  <a:txBody>
                    <a:bodyPr/>
                    <a:lstStyle/>
                    <a:p>
                      <a:r>
                        <a:rPr lang="en-US" b="0" dirty="0">
                          <a:latin typeface="Raleway" pitchFamily="2" charset="0"/>
                        </a:rPr>
                        <a:t>21</a:t>
                      </a:r>
                    </a:p>
                  </a:txBody>
                  <a:tcPr/>
                </a:tc>
                <a:extLst>
                  <a:ext uri="{0D108BD9-81ED-4DB2-BD59-A6C34878D82A}">
                    <a16:rowId xmlns:a16="http://schemas.microsoft.com/office/drawing/2014/main" val="1004676572"/>
                  </a:ext>
                </a:extLst>
              </a:tr>
              <a:tr h="403221">
                <a:tc>
                  <a:txBody>
                    <a:bodyPr/>
                    <a:lstStyle/>
                    <a:p>
                      <a:r>
                        <a:rPr lang="en-US" b="1" dirty="0">
                          <a:latin typeface="Raleway" pitchFamily="2" charset="0"/>
                        </a:rPr>
                        <a:t>Indiana</a:t>
                      </a:r>
                    </a:p>
                  </a:txBody>
                  <a:tcPr>
                    <a:solidFill>
                      <a:srgbClr val="FDEEC3"/>
                    </a:solidFill>
                  </a:tcPr>
                </a:tc>
                <a:tc>
                  <a:txBody>
                    <a:bodyPr/>
                    <a:lstStyle/>
                    <a:p>
                      <a:r>
                        <a:rPr lang="en-US" b="0" dirty="0">
                          <a:latin typeface="Raleway" pitchFamily="2" charset="0"/>
                        </a:rPr>
                        <a:t>78</a:t>
                      </a:r>
                    </a:p>
                  </a:txBody>
                  <a:tcPr>
                    <a:solidFill>
                      <a:srgbClr val="FDEEC3"/>
                    </a:solidFill>
                  </a:tcPr>
                </a:tc>
                <a:tc>
                  <a:txBody>
                    <a:bodyPr/>
                    <a:lstStyle/>
                    <a:p>
                      <a:r>
                        <a:rPr lang="en-US" b="0" dirty="0">
                          <a:latin typeface="Raleway" pitchFamily="2" charset="0"/>
                        </a:rPr>
                        <a:t>119</a:t>
                      </a:r>
                    </a:p>
                  </a:txBody>
                  <a:tcPr>
                    <a:solidFill>
                      <a:srgbClr val="FDEEC3"/>
                    </a:solidFill>
                  </a:tcPr>
                </a:tc>
                <a:extLst>
                  <a:ext uri="{0D108BD9-81ED-4DB2-BD59-A6C34878D82A}">
                    <a16:rowId xmlns:a16="http://schemas.microsoft.com/office/drawing/2014/main" val="2549692823"/>
                  </a:ext>
                </a:extLst>
              </a:tr>
            </a:tbl>
          </a:graphicData>
        </a:graphic>
      </p:graphicFrame>
    </p:spTree>
    <p:extLst>
      <p:ext uri="{BB962C8B-B14F-4D97-AF65-F5344CB8AC3E}">
        <p14:creationId xmlns:p14="http://schemas.microsoft.com/office/powerpoint/2010/main" val="410257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4431" y="1013374"/>
            <a:ext cx="5753100" cy="757238"/>
          </a:xfrm>
        </p:spPr>
        <p:txBody>
          <a:bodyPr/>
          <a:lstStyle/>
          <a:p>
            <a:r>
              <a:rPr lang="en-US" dirty="0">
                <a:solidFill>
                  <a:schemeClr val="bg1"/>
                </a:solidFill>
              </a:rPr>
              <a:t> Questions/Contact</a:t>
            </a:r>
          </a:p>
        </p:txBody>
      </p:sp>
      <p:sp>
        <p:nvSpPr>
          <p:cNvPr id="3" name="Content Placeholder 2"/>
          <p:cNvSpPr>
            <a:spLocks noGrp="1"/>
          </p:cNvSpPr>
          <p:nvPr>
            <p:ph idx="4294967295"/>
          </p:nvPr>
        </p:nvSpPr>
        <p:spPr>
          <a:xfrm>
            <a:off x="666750" y="2516798"/>
            <a:ext cx="6858312" cy="3539228"/>
          </a:xfrm>
        </p:spPr>
        <p:txBody>
          <a:bodyPr>
            <a:normAutofit/>
          </a:bodyPr>
          <a:lstStyle/>
          <a:p>
            <a:pPr>
              <a:lnSpc>
                <a:spcPct val="100000"/>
              </a:lnSpc>
              <a:spcBef>
                <a:spcPts val="600"/>
              </a:spcBef>
            </a:pPr>
            <a:r>
              <a:rPr lang="en-US" sz="2400" b="1" dirty="0">
                <a:solidFill>
                  <a:schemeClr val="bg1"/>
                </a:solidFill>
                <a:latin typeface="Raleway Medium" pitchFamily="2" charset="0"/>
              </a:rPr>
              <a:t>Jennifer K. Spivey MSN, RN, CNOR, CIC, FAPIC</a:t>
            </a:r>
          </a:p>
          <a:p>
            <a:pPr>
              <a:lnSpc>
                <a:spcPct val="100000"/>
              </a:lnSpc>
              <a:spcBef>
                <a:spcPts val="600"/>
              </a:spcBef>
            </a:pPr>
            <a:r>
              <a:rPr lang="en-US" sz="2400" dirty="0">
                <a:solidFill>
                  <a:schemeClr val="bg1"/>
                </a:solidFill>
                <a:latin typeface="Raleway Light" pitchFamily="2" charset="0"/>
              </a:rPr>
              <a:t>Program Manager Infection Prevention</a:t>
            </a:r>
          </a:p>
          <a:p>
            <a:pPr>
              <a:lnSpc>
                <a:spcPct val="100000"/>
              </a:lnSpc>
              <a:spcBef>
                <a:spcPts val="600"/>
              </a:spcBef>
            </a:pPr>
            <a:r>
              <a:rPr lang="en-US" sz="2400" dirty="0">
                <a:solidFill>
                  <a:schemeClr val="bg1"/>
                </a:solidFill>
                <a:latin typeface="Raleway Light" pitchFamily="2" charset="0"/>
              </a:rPr>
              <a:t>Epidemiology Resource Center</a:t>
            </a:r>
          </a:p>
          <a:p>
            <a:pPr>
              <a:lnSpc>
                <a:spcPct val="100000"/>
              </a:lnSpc>
              <a:spcBef>
                <a:spcPts val="600"/>
              </a:spcBef>
            </a:pPr>
            <a:r>
              <a:rPr lang="en-US" sz="2400" dirty="0">
                <a:solidFill>
                  <a:srgbClr val="F3BF17"/>
                </a:solidFill>
                <a:latin typeface="Raleway Light" pitchFamily="2" charset="0"/>
                <a:hlinkClick r:id="rId3">
                  <a:extLst>
                    <a:ext uri="{A12FA001-AC4F-418D-AE19-62706E023703}">
                      <ahyp:hlinkClr xmlns:ahyp="http://schemas.microsoft.com/office/drawing/2018/hyperlinkcolor" val="tx"/>
                    </a:ext>
                  </a:extLst>
                </a:hlinkClick>
              </a:rPr>
              <a:t>jspivey1@isdh.in.gov</a:t>
            </a:r>
            <a:endParaRPr lang="en-US" sz="2400" dirty="0">
              <a:solidFill>
                <a:schemeClr val="bg1"/>
              </a:solidFill>
              <a:latin typeface="Raleway Light" pitchFamily="2" charset="0"/>
            </a:endParaRPr>
          </a:p>
          <a:p>
            <a:pPr>
              <a:lnSpc>
                <a:spcPct val="110000"/>
              </a:lnSpc>
            </a:pPr>
            <a:r>
              <a:rPr lang="en-US" sz="2400" dirty="0">
                <a:solidFill>
                  <a:schemeClr val="bg1"/>
                </a:solidFill>
                <a:latin typeface="Raleway Light" pitchFamily="2" charset="0"/>
              </a:rPr>
              <a:t>317-471-7844</a:t>
            </a:r>
          </a:p>
        </p:txBody>
      </p:sp>
    </p:spTree>
    <p:extLst>
      <p:ext uri="{BB962C8B-B14F-4D97-AF65-F5344CB8AC3E}">
        <p14:creationId xmlns:p14="http://schemas.microsoft.com/office/powerpoint/2010/main" val="273494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D58D9-4C36-4804-8CB6-7D7730B71201}"/>
              </a:ext>
            </a:extLst>
          </p:cNvPr>
          <p:cNvSpPr>
            <a:spLocks noGrp="1"/>
          </p:cNvSpPr>
          <p:nvPr>
            <p:ph type="title"/>
          </p:nvPr>
        </p:nvSpPr>
        <p:spPr/>
        <p:txBody>
          <a:bodyPr>
            <a:normAutofit fontScale="90000"/>
          </a:bodyPr>
          <a:lstStyle/>
          <a:p>
            <a:r>
              <a:rPr lang="en-US" dirty="0"/>
              <a:t>COVID-19 Care in Hospital</a:t>
            </a:r>
          </a:p>
        </p:txBody>
      </p:sp>
      <p:sp>
        <p:nvSpPr>
          <p:cNvPr id="4" name="Content Placeholder 2">
            <a:extLst>
              <a:ext uri="{FF2B5EF4-FFF2-40B4-BE49-F238E27FC236}">
                <a16:creationId xmlns:a16="http://schemas.microsoft.com/office/drawing/2014/main" id="{B919696A-F7BF-4ED8-94A4-5FE122CC1385}"/>
              </a:ext>
            </a:extLst>
          </p:cNvPr>
          <p:cNvSpPr txBox="1">
            <a:spLocks/>
          </p:cNvSpPr>
          <p:nvPr/>
        </p:nvSpPr>
        <p:spPr>
          <a:xfrm>
            <a:off x="838200" y="1262063"/>
            <a:ext cx="8629650" cy="4421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43E8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43E8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43E8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43E8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243E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a:p>
            <a:pPr marL="342900" indent="-342900">
              <a:buFont typeface="Arial" panose="020B0604020202020204" pitchFamily="34" charset="0"/>
              <a:buChar char="•"/>
            </a:pPr>
            <a:r>
              <a:rPr lang="en-US" sz="3600" dirty="0" err="1"/>
              <a:t>Remdesivir</a:t>
            </a:r>
            <a:endParaRPr lang="en-US" sz="3600" dirty="0"/>
          </a:p>
          <a:p>
            <a:pPr marL="342900" indent="-342900">
              <a:buFont typeface="Arial" panose="020B0604020202020204" pitchFamily="34" charset="0"/>
              <a:buChar char="•"/>
            </a:pPr>
            <a:r>
              <a:rPr lang="en-US" sz="3600" dirty="0"/>
              <a:t>Tocilizumab (IL-6 </a:t>
            </a:r>
            <a:r>
              <a:rPr lang="en-US" sz="3600" dirty="0" err="1"/>
              <a:t>antag</a:t>
            </a:r>
            <a:r>
              <a:rPr lang="en-US" sz="3600" dirty="0"/>
              <a:t>)</a:t>
            </a:r>
          </a:p>
          <a:p>
            <a:pPr marL="342900" indent="-342900">
              <a:buFont typeface="Arial" panose="020B0604020202020204" pitchFamily="34" charset="0"/>
              <a:buChar char="•"/>
            </a:pPr>
            <a:r>
              <a:rPr lang="en-US" sz="3600" dirty="0"/>
              <a:t>Anakinra (IL-1 </a:t>
            </a:r>
            <a:r>
              <a:rPr lang="en-US" sz="3600" dirty="0" err="1"/>
              <a:t>antag</a:t>
            </a:r>
            <a:r>
              <a:rPr lang="en-US" sz="3600" dirty="0"/>
              <a:t>)</a:t>
            </a:r>
          </a:p>
          <a:p>
            <a:pPr marL="342900" indent="-342900">
              <a:buFont typeface="Arial" panose="020B0604020202020204" pitchFamily="34" charset="0"/>
              <a:buChar char="•"/>
            </a:pPr>
            <a:r>
              <a:rPr lang="en-US" sz="3600" dirty="0"/>
              <a:t>Convalescent Plasma</a:t>
            </a:r>
          </a:p>
          <a:p>
            <a:pPr marL="342900" indent="-342900">
              <a:buFont typeface="Arial" panose="020B0604020202020204" pitchFamily="34" charset="0"/>
              <a:buChar char="•"/>
            </a:pPr>
            <a:r>
              <a:rPr lang="en-US" sz="3600" dirty="0"/>
              <a:t>Research </a:t>
            </a:r>
            <a:r>
              <a:rPr lang="en-US" sz="3600" dirty="0" err="1"/>
              <a:t>mABs</a:t>
            </a:r>
            <a:endParaRPr lang="en-US" sz="3600" dirty="0"/>
          </a:p>
        </p:txBody>
      </p:sp>
    </p:spTree>
    <p:extLst>
      <p:ext uri="{BB962C8B-B14F-4D97-AF65-F5344CB8AC3E}">
        <p14:creationId xmlns:p14="http://schemas.microsoft.com/office/powerpoint/2010/main" val="32034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068422" y="5151401"/>
            <a:ext cx="3322638" cy="424732"/>
          </a:xfrm>
        </p:spPr>
        <p:txBody>
          <a:bodyPr/>
          <a:lstStyle/>
          <a:p>
            <a:r>
              <a:rPr lang="en-US" dirty="0"/>
              <a:t>10/22/20</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4913971" y="1396239"/>
            <a:ext cx="6954179" cy="1200329"/>
          </a:xfrm>
        </p:spPr>
        <p:txBody>
          <a:bodyPr/>
          <a:lstStyle/>
          <a:p>
            <a:r>
              <a:rPr lang="en-US" sz="4000" dirty="0"/>
              <a:t>Infection Prevention updates</a:t>
            </a:r>
          </a:p>
        </p:txBody>
      </p:sp>
      <p:sp>
        <p:nvSpPr>
          <p:cNvPr id="5" name="Subtitle 4">
            <a:extLst>
              <a:ext uri="{FF2B5EF4-FFF2-40B4-BE49-F238E27FC236}">
                <a16:creationId xmlns:a16="http://schemas.microsoft.com/office/drawing/2014/main" id="{F3D18034-FEB2-954E-BC28-CD213C3DB54F}"/>
              </a:ext>
            </a:extLst>
          </p:cNvPr>
          <p:cNvSpPr>
            <a:spLocks noGrp="1"/>
          </p:cNvSpPr>
          <p:nvPr>
            <p:ph type="subTitle" idx="1"/>
          </p:nvPr>
        </p:nvSpPr>
        <p:spPr>
          <a:xfrm>
            <a:off x="4913971" y="3223844"/>
            <a:ext cx="7278029" cy="885371"/>
          </a:xfrm>
        </p:spPr>
        <p:txBody>
          <a:bodyPr/>
          <a:lstStyle/>
          <a:p>
            <a:r>
              <a:rPr lang="en-US" b="1" dirty="0">
                <a:effectLst>
                  <a:outerShdw blurRad="38100" dist="38100" dir="2700000" algn="tl">
                    <a:srgbClr val="000000">
                      <a:alpha val="43137"/>
                    </a:srgbClr>
                  </a:outerShdw>
                </a:effectLst>
                <a:latin typeface="Raleway SemiBold" pitchFamily="2" charset="0"/>
              </a:rPr>
              <a:t>JENNIFER Spivey, MSN, RN, CNOR, CIC, FAPIC </a:t>
            </a:r>
          </a:p>
          <a:p>
            <a:r>
              <a:rPr lang="en-US" dirty="0"/>
              <a:t>Program Manager Infection Prevention</a:t>
            </a:r>
          </a:p>
        </p:txBody>
      </p:sp>
    </p:spTree>
    <p:extLst>
      <p:ext uri="{BB962C8B-B14F-4D97-AF65-F5344CB8AC3E}">
        <p14:creationId xmlns:p14="http://schemas.microsoft.com/office/powerpoint/2010/main" val="105257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What’s New? </a:t>
            </a:r>
            <a:r>
              <a:rPr lang="en-US" sz="2800" b="0" dirty="0">
                <a:solidFill>
                  <a:srgbClr val="F3BF17"/>
                </a:solidFill>
              </a:rPr>
              <a:t>*Updated 10.05.20</a:t>
            </a:r>
            <a:endParaRPr lang="en-US" b="0" dirty="0">
              <a:solidFill>
                <a:srgbClr val="F3BF17"/>
              </a:solidFill>
            </a:endParaRPr>
          </a:p>
        </p:txBody>
      </p:sp>
      <p:sp>
        <p:nvSpPr>
          <p:cNvPr id="5" name="Rectangle 4"/>
          <p:cNvSpPr/>
          <p:nvPr/>
        </p:nvSpPr>
        <p:spPr>
          <a:xfrm>
            <a:off x="436881" y="1348057"/>
            <a:ext cx="11120536" cy="5247590"/>
          </a:xfrm>
          <a:prstGeom prst="rect">
            <a:avLst/>
          </a:prstGeom>
        </p:spPr>
        <p:txBody>
          <a:bodyPr wrap="square">
            <a:spAutoFit/>
          </a:bodyPr>
          <a:lstStyle/>
          <a:p>
            <a:r>
              <a:rPr lang="en-US" sz="2200" b="1" dirty="0">
                <a:latin typeface="Segoe UI" panose="020B0502040204020203" pitchFamily="34" charset="0"/>
                <a:cs typeface="Segoe UI" panose="020B0502040204020203" pitchFamily="34" charset="0"/>
              </a:rPr>
              <a:t>COVID-19 can </a:t>
            </a:r>
            <a:r>
              <a:rPr lang="en-US" sz="2200" b="1" i="1" u="sng" dirty="0">
                <a:latin typeface="Segoe UI" panose="020B0502040204020203" pitchFamily="34" charset="0"/>
                <a:cs typeface="Segoe UI" panose="020B0502040204020203" pitchFamily="34" charset="0"/>
              </a:rPr>
              <a:t>sometimes</a:t>
            </a:r>
            <a:r>
              <a:rPr lang="en-US" sz="2200" b="1" dirty="0">
                <a:latin typeface="Segoe UI" panose="020B0502040204020203" pitchFamily="34" charset="0"/>
                <a:cs typeface="Segoe UI" panose="020B0502040204020203" pitchFamily="34" charset="0"/>
              </a:rPr>
              <a:t> be spread by airborne transmission </a:t>
            </a:r>
            <a:r>
              <a:rPr lang="en-US" sz="2200" b="1" dirty="0">
                <a:latin typeface="Segoe UI" panose="020B0502040204020203" pitchFamily="34" charset="0"/>
                <a:ea typeface="Segoe UI Emoji" panose="020B0502040204020203" pitchFamily="34" charset="0"/>
                <a:cs typeface="Segoe UI" panose="020B0502040204020203" pitchFamily="34" charset="0"/>
              </a:rPr>
              <a:t>How COVID-19 Spreads </a:t>
            </a:r>
            <a:r>
              <a:rPr lang="en-US" sz="2200" dirty="0">
                <a:latin typeface="Segoe UI" panose="020B0502040204020203" pitchFamily="34" charset="0"/>
                <a:ea typeface="Segoe UI Emoji" panose="020B0502040204020203" pitchFamily="34" charset="0"/>
                <a:cs typeface="Segoe UI" panose="020B0502040204020203" pitchFamily="34" charset="0"/>
              </a:rPr>
              <a:t>website, which includes information about </a:t>
            </a:r>
            <a:r>
              <a:rPr lang="en-US" sz="2200" dirty="0">
                <a:solidFill>
                  <a:srgbClr val="243E8E"/>
                </a:solidFill>
                <a:latin typeface="Segoe UI" panose="020B0502040204020203" pitchFamily="34" charset="0"/>
                <a:ea typeface="Segoe UI Emoji" panose="020B0502040204020203" pitchFamily="34" charset="0"/>
                <a:cs typeface="Segoe UI" panose="020B0502040204020203" pitchFamily="34" charset="0"/>
              </a:rPr>
              <a:t>the </a:t>
            </a:r>
            <a:r>
              <a:rPr lang="en-US" sz="2200" b="1" dirty="0">
                <a:solidFill>
                  <a:srgbClr val="243E8E"/>
                </a:solidFill>
                <a:latin typeface="Segoe UI" panose="020B0502040204020203" pitchFamily="34" charset="0"/>
                <a:ea typeface="Segoe UI Emoji" panose="020B0502040204020203" pitchFamily="34" charset="0"/>
                <a:cs typeface="Segoe UI" panose="020B0502040204020203" pitchFamily="34" charset="0"/>
              </a:rPr>
              <a:t>potential for airborne spread of the virus that causes COVID-19</a:t>
            </a:r>
            <a:endParaRPr lang="en-US" sz="2200" dirty="0">
              <a:latin typeface="Segoe UI" panose="020B0502040204020203" pitchFamily="34" charset="0"/>
              <a:cs typeface="Segoe UI" panose="020B0502040204020203" pitchFamily="34" charset="0"/>
            </a:endParaRPr>
          </a:p>
          <a:p>
            <a:pPr marL="342900" indent="-342900">
              <a:spcBef>
                <a:spcPts val="600"/>
              </a:spcBef>
              <a:buFont typeface="Arial" panose="020B0604020202020204" pitchFamily="34" charset="0"/>
              <a:buChar char="•"/>
            </a:pPr>
            <a:r>
              <a:rPr lang="en-US" sz="1900" dirty="0">
                <a:latin typeface="Segoe UI" panose="020B0502040204020203" pitchFamily="34" charset="0"/>
                <a:cs typeface="Segoe UI" panose="020B0502040204020203" pitchFamily="34" charset="0"/>
              </a:rPr>
              <a:t>Some infections can be spread by exposure to virus in </a:t>
            </a:r>
            <a:r>
              <a:rPr lang="en-US" sz="1900" b="1" dirty="0">
                <a:latin typeface="Segoe UI" panose="020B0502040204020203" pitchFamily="34" charset="0"/>
                <a:cs typeface="Segoe UI" panose="020B0502040204020203" pitchFamily="34" charset="0"/>
              </a:rPr>
              <a:t>small droplets and particles that can linger in the air for minutes to hours</a:t>
            </a:r>
            <a:r>
              <a:rPr lang="en-US" sz="1900" dirty="0">
                <a:latin typeface="Segoe UI" panose="020B0502040204020203" pitchFamily="34" charset="0"/>
                <a:cs typeface="Segoe UI" panose="020B0502040204020203" pitchFamily="34" charset="0"/>
              </a:rPr>
              <a:t>. These viruses may be able to infect people who are </a:t>
            </a:r>
            <a:r>
              <a:rPr lang="en-US" sz="1900" b="1" dirty="0">
                <a:latin typeface="Segoe UI" panose="020B0502040204020203" pitchFamily="34" charset="0"/>
                <a:cs typeface="Segoe UI" panose="020B0502040204020203" pitchFamily="34" charset="0"/>
              </a:rPr>
              <a:t>further than 6 feet </a:t>
            </a:r>
            <a:r>
              <a:rPr lang="en-US" sz="1900" dirty="0">
                <a:latin typeface="Segoe UI" panose="020B0502040204020203" pitchFamily="34" charset="0"/>
                <a:cs typeface="Segoe UI" panose="020B0502040204020203" pitchFamily="34" charset="0"/>
              </a:rPr>
              <a:t>away from the person who is infected or after that person has left the space.</a:t>
            </a:r>
          </a:p>
          <a:p>
            <a:pPr marL="342900" indent="-342900">
              <a:spcBef>
                <a:spcPts val="600"/>
              </a:spcBef>
              <a:buFont typeface="Arial" panose="020B0604020202020204" pitchFamily="34" charset="0"/>
              <a:buChar char="•"/>
            </a:pPr>
            <a:r>
              <a:rPr lang="en-US" sz="1900" dirty="0">
                <a:latin typeface="Segoe UI" panose="020B0502040204020203" pitchFamily="34" charset="0"/>
                <a:cs typeface="Segoe UI" panose="020B0502040204020203" pitchFamily="34" charset="0"/>
              </a:rPr>
              <a:t>This kind of spread is referred to as </a:t>
            </a:r>
            <a:r>
              <a:rPr lang="en-US" sz="1900" b="1" dirty="0">
                <a:latin typeface="Segoe UI" panose="020B0502040204020203" pitchFamily="34" charset="0"/>
                <a:cs typeface="Segoe UI" panose="020B0502040204020203" pitchFamily="34" charset="0"/>
              </a:rPr>
              <a:t>airborne transmission</a:t>
            </a:r>
            <a:r>
              <a:rPr lang="en-US" sz="1900" dirty="0">
                <a:latin typeface="Segoe UI" panose="020B0502040204020203" pitchFamily="34" charset="0"/>
                <a:cs typeface="Segoe UI" panose="020B0502040204020203" pitchFamily="34" charset="0"/>
              </a:rPr>
              <a:t> and is an important way that infections like tuberculosis, measles and chicken pox are spread.</a:t>
            </a:r>
          </a:p>
          <a:p>
            <a:pPr marL="342900" indent="-342900">
              <a:spcBef>
                <a:spcPts val="600"/>
              </a:spcBef>
              <a:buFont typeface="Arial" panose="020B0604020202020204" pitchFamily="34" charset="0"/>
              <a:buChar char="•"/>
            </a:pPr>
            <a:r>
              <a:rPr lang="en-US" sz="1900" dirty="0">
                <a:latin typeface="Segoe UI" panose="020B0502040204020203" pitchFamily="34" charset="0"/>
                <a:cs typeface="Segoe UI" panose="020B0502040204020203" pitchFamily="34" charset="0"/>
              </a:rPr>
              <a:t>There is evidence that under certain conditions, people with COVID-19 seem to have infected others who were </a:t>
            </a:r>
            <a:r>
              <a:rPr lang="en-US" sz="1900" b="1" dirty="0">
                <a:latin typeface="Segoe UI" panose="020B0502040204020203" pitchFamily="34" charset="0"/>
                <a:cs typeface="Segoe UI" panose="020B0502040204020203" pitchFamily="34" charset="0"/>
              </a:rPr>
              <a:t>more than 6 feet away</a:t>
            </a:r>
            <a:r>
              <a:rPr lang="en-US" sz="1900" dirty="0">
                <a:latin typeface="Segoe UI" panose="020B0502040204020203" pitchFamily="34" charset="0"/>
                <a:cs typeface="Segoe UI" panose="020B0502040204020203" pitchFamily="34" charset="0"/>
              </a:rPr>
              <a:t>. </a:t>
            </a:r>
          </a:p>
          <a:p>
            <a:pPr marL="800100" lvl="1" indent="-342900">
              <a:spcBef>
                <a:spcPts val="600"/>
              </a:spcBef>
              <a:buFont typeface="Courier New" panose="02070309020205020404" pitchFamily="49" charset="0"/>
              <a:buChar char="o"/>
            </a:pPr>
            <a:r>
              <a:rPr lang="en-US" b="1" dirty="0">
                <a:latin typeface="Segoe UI" panose="020B0502040204020203" pitchFamily="34" charset="0"/>
                <a:cs typeface="Segoe UI" panose="020B0502040204020203" pitchFamily="34" charset="0"/>
              </a:rPr>
              <a:t>These transmissions occurred within enclosed spaces that had inadequate ventilation. Sometimes the infected person was breathing heavily, for example while singing or exercising</a:t>
            </a:r>
            <a:r>
              <a:rPr lang="en-US" dirty="0">
                <a:latin typeface="Segoe UI" panose="020B0502040204020203" pitchFamily="34" charset="0"/>
                <a:cs typeface="Segoe UI" panose="020B0502040204020203" pitchFamily="34" charset="0"/>
              </a:rPr>
              <a:t>. </a:t>
            </a:r>
          </a:p>
          <a:p>
            <a:pPr marL="800100" lvl="1" indent="-342900">
              <a:buFont typeface="Wingdings" panose="05000000000000000000" pitchFamily="2" charset="2"/>
              <a:buChar char="Ø"/>
            </a:pPr>
            <a:endParaRPr lang="en-US" sz="2000" dirty="0">
              <a:latin typeface="Segoe UI" panose="020B0502040204020203" pitchFamily="34" charset="0"/>
              <a:cs typeface="Segoe UI" panose="020B0502040204020203" pitchFamily="34" charset="0"/>
            </a:endParaRPr>
          </a:p>
          <a:p>
            <a:pPr lvl="1" algn="ctr"/>
            <a:r>
              <a:rPr lang="en-US" sz="1400" b="1" dirty="0">
                <a:latin typeface="Segoe UI" panose="020B0502040204020203" pitchFamily="34" charset="0"/>
                <a:cs typeface="Segoe UI" panose="020B0502040204020203" pitchFamily="34" charset="0"/>
              </a:rPr>
              <a:t>SOURCE</a:t>
            </a:r>
            <a:r>
              <a:rPr lang="en-US" sz="1400" dirty="0">
                <a:latin typeface="Segoe UI" panose="020B0502040204020203" pitchFamily="34" charset="0"/>
                <a:cs typeface="Segoe UI" panose="020B0502040204020203" pitchFamily="34" charset="0"/>
              </a:rPr>
              <a:t>:</a:t>
            </a:r>
          </a:p>
          <a:p>
            <a:pPr lvl="1" algn="ctr"/>
            <a:r>
              <a:rPr lang="en-US" sz="1400" dirty="0">
                <a:latin typeface="Segoe UI" panose="020B0502040204020203" pitchFamily="34" charset="0"/>
                <a:ea typeface="Segoe UI Emoji" panose="020B0502040204020203" pitchFamily="34" charset="0"/>
                <a:cs typeface="Segoe UI" panose="020B0502040204020203" pitchFamily="34" charset="0"/>
                <a:hlinkClick r:id="rId2"/>
              </a:rPr>
              <a:t>https://www.cdc.gov/coronavirus/2019-ncov/prevent-getting-sick/how-covid-spreads.html</a:t>
            </a:r>
            <a:endParaRPr lang="en-US" sz="1400" dirty="0">
              <a:latin typeface="Segoe UI" panose="020B0502040204020203" pitchFamily="34" charset="0"/>
              <a:cs typeface="Segoe UI" panose="020B0502040204020203" pitchFamily="34" charset="0"/>
            </a:endParaRPr>
          </a:p>
          <a:p>
            <a:pPr marL="800100" lvl="1" indent="-342900">
              <a:buFont typeface="Wingdings" panose="05000000000000000000" pitchFamily="2" charset="2"/>
              <a:buChar char="Ø"/>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747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What’s New? </a:t>
            </a:r>
            <a:r>
              <a:rPr lang="en-US" sz="3600" b="0" dirty="0">
                <a:solidFill>
                  <a:schemeClr val="accent4">
                    <a:lumMod val="75000"/>
                  </a:schemeClr>
                </a:solidFill>
              </a:rPr>
              <a:t>*</a:t>
            </a:r>
            <a:r>
              <a:rPr lang="en-US" sz="2800" b="0" dirty="0">
                <a:solidFill>
                  <a:srgbClr val="F3BF17"/>
                </a:solidFill>
              </a:rPr>
              <a:t>Updated 10.09.20</a:t>
            </a:r>
            <a:endParaRPr lang="en-US" sz="3600" b="0" dirty="0">
              <a:solidFill>
                <a:srgbClr val="F3BF17"/>
              </a:solidFill>
            </a:endParaRPr>
          </a:p>
        </p:txBody>
      </p:sp>
      <p:sp>
        <p:nvSpPr>
          <p:cNvPr id="3" name="Content Placeholder 2"/>
          <p:cNvSpPr>
            <a:spLocks noGrp="1"/>
          </p:cNvSpPr>
          <p:nvPr>
            <p:ph idx="1"/>
          </p:nvPr>
        </p:nvSpPr>
        <p:spPr>
          <a:xfrm>
            <a:off x="436880" y="1472457"/>
            <a:ext cx="10916920" cy="4688500"/>
          </a:xfrm>
        </p:spPr>
        <p:txBody>
          <a:bodyPr>
            <a:noAutofit/>
          </a:bodyPr>
          <a:lstStyle/>
          <a:p>
            <a:pPr>
              <a:lnSpc>
                <a:spcPct val="110000"/>
              </a:lnSpc>
            </a:pPr>
            <a:r>
              <a:rPr lang="en-US" sz="2000" b="1" dirty="0">
                <a:solidFill>
                  <a:srgbClr val="243E8E"/>
                </a:solidFill>
              </a:rPr>
              <a:t>As PPE supplies and availability return to normal, healthcare facilities should </a:t>
            </a:r>
            <a:r>
              <a:rPr lang="en-US" sz="2000" b="1" u="sng" dirty="0">
                <a:solidFill>
                  <a:srgbClr val="243E8E"/>
                </a:solidFill>
              </a:rPr>
              <a:t>promptly resume conventional practices</a:t>
            </a:r>
            <a:r>
              <a:rPr lang="en-US" sz="2000" b="1" dirty="0">
                <a:solidFill>
                  <a:srgbClr val="243E8E"/>
                </a:solidFill>
              </a:rPr>
              <a:t>: Indiana Department of Health new guidance for single-use gowns in COVID-19 and Yellow zones. </a:t>
            </a:r>
            <a:endParaRPr lang="en-US" sz="2000" dirty="0">
              <a:solidFill>
                <a:srgbClr val="243E8E"/>
              </a:solidFill>
            </a:endParaRPr>
          </a:p>
          <a:p>
            <a:pPr>
              <a:lnSpc>
                <a:spcPct val="100000"/>
              </a:lnSpc>
              <a:spcBef>
                <a:spcPts val="600"/>
              </a:spcBef>
            </a:pPr>
            <a:r>
              <a:rPr lang="en-US" b="1" dirty="0">
                <a:solidFill>
                  <a:srgbClr val="243E8E"/>
                </a:solidFill>
              </a:rPr>
              <a:t>Summary of updates as of Oct 9:</a:t>
            </a:r>
            <a:endParaRPr lang="en-US" dirty="0">
              <a:solidFill>
                <a:srgbClr val="243E8E"/>
              </a:solidFill>
            </a:endParaRPr>
          </a:p>
          <a:p>
            <a:pPr marL="285750" indent="-285750">
              <a:lnSpc>
                <a:spcPct val="100000"/>
              </a:lnSpc>
              <a:spcBef>
                <a:spcPts val="600"/>
              </a:spcBef>
              <a:buFont typeface="Arial" panose="020B0604020202020204" pitchFamily="34" charset="0"/>
              <a:buChar char="•"/>
            </a:pPr>
            <a:r>
              <a:rPr lang="en-US" dirty="0">
                <a:solidFill>
                  <a:srgbClr val="243E8E"/>
                </a:solidFill>
              </a:rPr>
              <a:t>Added considerations for returning to conventional capacity practices. </a:t>
            </a:r>
            <a:r>
              <a:rPr lang="en-US" b="1" dirty="0">
                <a:solidFill>
                  <a:srgbClr val="243E8E"/>
                </a:solidFill>
              </a:rPr>
              <a:t>For all zones! </a:t>
            </a:r>
          </a:p>
          <a:p>
            <a:pPr marL="285750" indent="-285750">
              <a:lnSpc>
                <a:spcPct val="100000"/>
              </a:lnSpc>
              <a:spcBef>
                <a:spcPts val="600"/>
              </a:spcBef>
              <a:buFont typeface="Arial" panose="020B0604020202020204" pitchFamily="34" charset="0"/>
              <a:buChar char="•"/>
            </a:pPr>
            <a:r>
              <a:rPr lang="en-US" dirty="0">
                <a:solidFill>
                  <a:srgbClr val="243E8E"/>
                </a:solidFill>
              </a:rPr>
              <a:t>Moved the use of reusable (i.e., washable or cloth) isolation gowns to conventional capacity strategies. </a:t>
            </a:r>
            <a:r>
              <a:rPr lang="en-US" b="1" dirty="0">
                <a:solidFill>
                  <a:srgbClr val="243E8E"/>
                </a:solidFill>
              </a:rPr>
              <a:t> </a:t>
            </a:r>
          </a:p>
          <a:p>
            <a:pPr marL="285750" indent="-285750">
              <a:lnSpc>
                <a:spcPct val="100000"/>
              </a:lnSpc>
              <a:spcBef>
                <a:spcPts val="600"/>
              </a:spcBef>
              <a:buFont typeface="Arial" panose="020B0604020202020204" pitchFamily="34" charset="0"/>
              <a:buChar char="•"/>
            </a:pPr>
            <a:r>
              <a:rPr lang="en-US" dirty="0">
                <a:solidFill>
                  <a:srgbClr val="243E8E"/>
                </a:solidFill>
              </a:rPr>
              <a:t>Added language to the section on prioritizing the use of gowns. </a:t>
            </a:r>
            <a:r>
              <a:rPr lang="en-US" b="1" dirty="0">
                <a:solidFill>
                  <a:srgbClr val="243E8E"/>
                </a:solidFill>
              </a:rPr>
              <a:t>For crisis capacity only! </a:t>
            </a:r>
          </a:p>
          <a:p>
            <a:pPr marL="285750" indent="-285750">
              <a:lnSpc>
                <a:spcPct val="100000"/>
              </a:lnSpc>
              <a:spcBef>
                <a:spcPts val="600"/>
              </a:spcBef>
              <a:buFont typeface="Arial" panose="020B0604020202020204" pitchFamily="34" charset="0"/>
              <a:buChar char="•"/>
            </a:pPr>
            <a:r>
              <a:rPr lang="en-US" dirty="0">
                <a:solidFill>
                  <a:srgbClr val="243E8E"/>
                </a:solidFill>
              </a:rPr>
              <a:t>Moved the </a:t>
            </a:r>
            <a:r>
              <a:rPr lang="en-US" b="1" dirty="0">
                <a:solidFill>
                  <a:srgbClr val="243E8E"/>
                </a:solidFill>
              </a:rPr>
              <a:t>crisis capacity </a:t>
            </a:r>
            <a:r>
              <a:rPr lang="en-US" dirty="0">
                <a:solidFill>
                  <a:srgbClr val="243E8E"/>
                </a:solidFill>
              </a:rPr>
              <a:t>strategy of re-use of isolation gowns to the bottom of the list and added cautionary statements about the risks of this strategy on HCP and patient safety</a:t>
            </a:r>
          </a:p>
          <a:p>
            <a:pPr marL="915988" lvl="2" indent="-285750">
              <a:lnSpc>
                <a:spcPct val="100000"/>
              </a:lnSpc>
              <a:spcBef>
                <a:spcPts val="600"/>
              </a:spcBef>
              <a:buFont typeface="Courier New" panose="02070309020205020404" pitchFamily="49" charset="0"/>
              <a:buChar char="o"/>
            </a:pPr>
            <a:r>
              <a:rPr lang="en-US" b="1" dirty="0">
                <a:solidFill>
                  <a:srgbClr val="243E8E"/>
                </a:solidFill>
              </a:rPr>
              <a:t>We are moving away from extended wear in our COVID red zone and reuse of gowns all day in our Yellow zones</a:t>
            </a:r>
          </a:p>
          <a:p>
            <a:pPr marL="915988" lvl="2" indent="-285750">
              <a:lnSpc>
                <a:spcPct val="100000"/>
              </a:lnSpc>
              <a:spcBef>
                <a:spcPts val="600"/>
              </a:spcBef>
              <a:buFont typeface="Courier New" panose="02070309020205020404" pitchFamily="49" charset="0"/>
              <a:buChar char="o"/>
            </a:pPr>
            <a:r>
              <a:rPr lang="en-US" b="1" dirty="0">
                <a:solidFill>
                  <a:srgbClr val="243E8E"/>
                </a:solidFill>
              </a:rPr>
              <a:t>If crisis capacity is reached, state will support the above re-use as it has occurred up to this point</a:t>
            </a:r>
          </a:p>
          <a:p>
            <a:pPr lvl="1" indent="0">
              <a:buNone/>
            </a:pPr>
            <a:endParaRPr lang="en-US" sz="100" b="1" dirty="0">
              <a:solidFill>
                <a:srgbClr val="243E8E"/>
              </a:solidFill>
            </a:endParaRPr>
          </a:p>
          <a:p>
            <a:pPr lvl="1" indent="0" algn="ctr">
              <a:lnSpc>
                <a:spcPct val="100000"/>
              </a:lnSpc>
              <a:spcBef>
                <a:spcPts val="0"/>
              </a:spcBef>
              <a:buNone/>
            </a:pPr>
            <a:r>
              <a:rPr lang="en-US" sz="1600" b="1" dirty="0">
                <a:solidFill>
                  <a:srgbClr val="243E8E"/>
                </a:solidFill>
              </a:rPr>
              <a:t>Source:</a:t>
            </a:r>
          </a:p>
          <a:p>
            <a:pPr lvl="1" indent="0" algn="ctr">
              <a:lnSpc>
                <a:spcPct val="100000"/>
              </a:lnSpc>
              <a:spcBef>
                <a:spcPts val="0"/>
              </a:spcBef>
              <a:buNone/>
            </a:pPr>
            <a:r>
              <a:rPr lang="en-US" sz="1600" dirty="0">
                <a:solidFill>
                  <a:srgbClr val="0070C0"/>
                </a:solidFill>
                <a:hlinkClick r:id="rId2">
                  <a:extLst>
                    <a:ext uri="{A12FA001-AC4F-418D-AE19-62706E023703}">
                      <ahyp:hlinkClr xmlns:ahyp="http://schemas.microsoft.com/office/drawing/2018/hyperlinkcolor" val="tx"/>
                    </a:ext>
                  </a:extLst>
                </a:hlinkClick>
              </a:rPr>
              <a:t>https://www.cdc.gov/coronavirus/2019-ncov/hcp/ppe-strategy/isolation-gowns.html</a:t>
            </a:r>
            <a:endParaRPr lang="en-US" sz="1600" dirty="0">
              <a:solidFill>
                <a:srgbClr val="0070C0"/>
              </a:solidFill>
            </a:endParaRPr>
          </a:p>
        </p:txBody>
      </p:sp>
      <p:sp>
        <p:nvSpPr>
          <p:cNvPr id="4" name="Slide Number Placeholder 3"/>
          <p:cNvSpPr>
            <a:spLocks noGrp="1"/>
          </p:cNvSpPr>
          <p:nvPr>
            <p:ph type="sldNum" sz="quarter" idx="12"/>
          </p:nvPr>
        </p:nvSpPr>
        <p:spPr/>
        <p:txBody>
          <a:bodyPr/>
          <a:lstStyle/>
          <a:p>
            <a:fld id="{2C1798A1-548B-2F4F-A949-0B360C421755}" type="slidenum">
              <a:rPr lang="en-US" smtClean="0"/>
              <a:t>6</a:t>
            </a:fld>
            <a:endParaRPr lang="en-US" dirty="0"/>
          </a:p>
        </p:txBody>
      </p:sp>
    </p:spTree>
    <p:extLst>
      <p:ext uri="{BB962C8B-B14F-4D97-AF65-F5344CB8AC3E}">
        <p14:creationId xmlns:p14="http://schemas.microsoft.com/office/powerpoint/2010/main" val="181199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10.20.20 Guidance updates- high level</a:t>
            </a:r>
          </a:p>
        </p:txBody>
      </p:sp>
      <p:sp>
        <p:nvSpPr>
          <p:cNvPr id="3" name="Content Placeholder 2"/>
          <p:cNvSpPr>
            <a:spLocks noGrp="1"/>
          </p:cNvSpPr>
          <p:nvPr>
            <p:ph idx="1"/>
          </p:nvPr>
        </p:nvSpPr>
        <p:spPr>
          <a:xfrm>
            <a:off x="436880" y="1377442"/>
            <a:ext cx="11051735" cy="5480558"/>
          </a:xfrm>
        </p:spPr>
        <p:txBody>
          <a:bodyPr>
            <a:normAutofit/>
          </a:bodyPr>
          <a:lstStyle/>
          <a:p>
            <a:pPr marL="342900" indent="-342900">
              <a:lnSpc>
                <a:spcPct val="100000"/>
              </a:lnSpc>
              <a:spcBef>
                <a:spcPts val="600"/>
              </a:spcBef>
              <a:buFont typeface="+mj-lt"/>
              <a:buAutoNum type="arabicPeriod"/>
            </a:pPr>
            <a:r>
              <a:rPr lang="en-US" sz="2000" b="1" dirty="0"/>
              <a:t>Adding eye protection to universal masking controls in all clinical settings &lt; 6 feet from resident care: </a:t>
            </a:r>
            <a:r>
              <a:rPr lang="en-US" sz="2000" u="sng" dirty="0">
                <a:hlinkClick r:id="rId2"/>
              </a:rPr>
              <a:t>https://www.cdc.gov/coronavirus/2019-ncov/hcp/infection-control-recommendations.html</a:t>
            </a:r>
            <a:endParaRPr lang="en-US" sz="2000" dirty="0"/>
          </a:p>
          <a:p>
            <a:pPr marL="342900" lvl="0" indent="-342900">
              <a:lnSpc>
                <a:spcPct val="100000"/>
              </a:lnSpc>
              <a:spcBef>
                <a:spcPts val="600"/>
              </a:spcBef>
              <a:buFont typeface="+mj-lt"/>
              <a:buAutoNum type="arabicPeriod"/>
            </a:pPr>
            <a:r>
              <a:rPr lang="en-US" sz="2000" b="1" dirty="0"/>
              <a:t>Residents adding masks when HCP are &lt; 6 feet from resident care</a:t>
            </a:r>
          </a:p>
          <a:p>
            <a:pPr marL="342900" indent="-342900">
              <a:lnSpc>
                <a:spcPct val="100000"/>
              </a:lnSpc>
              <a:spcBef>
                <a:spcPts val="600"/>
              </a:spcBef>
              <a:buFont typeface="+mj-lt"/>
              <a:buAutoNum type="arabicPeriod"/>
            </a:pPr>
            <a:r>
              <a:rPr lang="en-US" sz="2000" b="1" dirty="0"/>
              <a:t>Moving to conventional use PPE strategies for transmission-based precautions when caring for confirmed or suspected COVID-19: </a:t>
            </a:r>
            <a:r>
              <a:rPr lang="en-US" sz="2000" dirty="0"/>
              <a:t> </a:t>
            </a:r>
            <a:r>
              <a:rPr lang="en-US" sz="2000" u="sng" dirty="0">
                <a:hlinkClick r:id="rId3"/>
              </a:rPr>
              <a:t>https://www.cdc.gov/coronavirus/2019-ncov/hcp/ppe-strategy/isolation-gowns.html</a:t>
            </a:r>
            <a:endParaRPr lang="en-US" sz="2000" u="sng" dirty="0"/>
          </a:p>
          <a:p>
            <a:pPr marL="342900" indent="-342900">
              <a:lnSpc>
                <a:spcPct val="100000"/>
              </a:lnSpc>
              <a:spcBef>
                <a:spcPts val="600"/>
              </a:spcBef>
              <a:buFont typeface="+mj-lt"/>
              <a:buAutoNum type="arabicPeriod"/>
            </a:pPr>
            <a:r>
              <a:rPr lang="en-US" sz="2000" b="1" dirty="0"/>
              <a:t>Adding N95s to those caring for confirmed or suspected COVID-19, and hew admissions in 14 day quarantine in LTCs: </a:t>
            </a:r>
            <a:r>
              <a:rPr lang="en-US" sz="2000" u="sng" dirty="0">
                <a:hlinkClick r:id="rId4"/>
              </a:rPr>
              <a:t>https://www.cdc.gov/coronavirus/2019-ncov/prevent-getting-sick/how-covid-spreads.html</a:t>
            </a:r>
            <a:r>
              <a:rPr lang="en-US" sz="2000" dirty="0"/>
              <a:t>.</a:t>
            </a:r>
          </a:p>
          <a:p>
            <a:pPr lvl="2">
              <a:lnSpc>
                <a:spcPct val="100000"/>
              </a:lnSpc>
              <a:spcBef>
                <a:spcPts val="600"/>
              </a:spcBef>
            </a:pPr>
            <a:r>
              <a:rPr lang="en-US" sz="1800" dirty="0"/>
              <a:t>It is </a:t>
            </a:r>
            <a:r>
              <a:rPr lang="en-US" sz="1800" u="sng" dirty="0"/>
              <a:t>expected</a:t>
            </a:r>
            <a:r>
              <a:rPr lang="en-US" sz="1800" dirty="0"/>
              <a:t> that facilities will follow conventional use (new gown for every encounter) unless absolutely necessary for gown conservation. Staff should batch tasks (medication and food delivery, cleaning, vital checks) to maximize single gown use.</a:t>
            </a:r>
          </a:p>
        </p:txBody>
      </p:sp>
    </p:spTree>
    <p:extLst>
      <p:ext uri="{BB962C8B-B14F-4D97-AF65-F5344CB8AC3E}">
        <p14:creationId xmlns:p14="http://schemas.microsoft.com/office/powerpoint/2010/main" val="149065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10.20.20 Guidance updates- high level</a:t>
            </a:r>
          </a:p>
        </p:txBody>
      </p:sp>
      <p:sp>
        <p:nvSpPr>
          <p:cNvPr id="3" name="Content Placeholder 2"/>
          <p:cNvSpPr>
            <a:spLocks noGrp="1"/>
          </p:cNvSpPr>
          <p:nvPr>
            <p:ph idx="1"/>
          </p:nvPr>
        </p:nvSpPr>
        <p:spPr>
          <a:xfrm>
            <a:off x="441065" y="1354545"/>
            <a:ext cx="11070997" cy="3369855"/>
          </a:xfrm>
        </p:spPr>
        <p:txBody>
          <a:bodyPr>
            <a:normAutofit/>
          </a:bodyPr>
          <a:lstStyle/>
          <a:p>
            <a:pPr>
              <a:lnSpc>
                <a:spcPct val="100000"/>
              </a:lnSpc>
            </a:pPr>
            <a:r>
              <a:rPr lang="en-US" sz="3200" dirty="0"/>
              <a:t> </a:t>
            </a:r>
            <a:r>
              <a:rPr lang="en-US" sz="2800" dirty="0">
                <a:solidFill>
                  <a:srgbClr val="243E8E"/>
                </a:solidFill>
              </a:rPr>
              <a:t>Indiana Department of Health providing N95s to facilities</a:t>
            </a:r>
          </a:p>
          <a:p>
            <a:pPr lvl="2">
              <a:lnSpc>
                <a:spcPct val="100000"/>
              </a:lnSpc>
              <a:buFont typeface="Arial" panose="020B0604020202020204" pitchFamily="34" charset="0"/>
              <a:buChar char="•"/>
            </a:pPr>
            <a:r>
              <a:rPr lang="en-US" sz="2400" dirty="0">
                <a:solidFill>
                  <a:srgbClr val="243E8E"/>
                </a:solidFill>
              </a:rPr>
              <a:t>For re-use, an N95 can have 5 “on and offs”, it is recommended to provide </a:t>
            </a:r>
            <a:br>
              <a:rPr lang="en-US" sz="2400" dirty="0">
                <a:solidFill>
                  <a:srgbClr val="243E8E"/>
                </a:solidFill>
              </a:rPr>
            </a:br>
            <a:r>
              <a:rPr lang="en-US" sz="2400" dirty="0">
                <a:solidFill>
                  <a:srgbClr val="243E8E"/>
                </a:solidFill>
              </a:rPr>
              <a:t>3 per HCP so they can rotate, storing in paper bag and marking usage on the bag to allow wet masks to air out</a:t>
            </a:r>
          </a:p>
          <a:p>
            <a:pPr lvl="2">
              <a:lnSpc>
                <a:spcPct val="100000"/>
              </a:lnSpc>
              <a:buFont typeface="Arial" panose="020B0604020202020204" pitchFamily="34" charset="0"/>
              <a:buChar char="•"/>
            </a:pPr>
            <a:r>
              <a:rPr lang="en-US" sz="2400" dirty="0">
                <a:solidFill>
                  <a:srgbClr val="243E8E"/>
                </a:solidFill>
              </a:rPr>
              <a:t>Many KN95 mask are not considered “N95” level if they are used the HCP must wear face shield/not goggles when in use with COVID-19 symptomatic cases</a:t>
            </a:r>
          </a:p>
          <a:p>
            <a:pPr>
              <a:lnSpc>
                <a:spcPct val="100000"/>
              </a:lnSpc>
            </a:pPr>
            <a:endParaRPr lang="en-US" sz="2800" dirty="0"/>
          </a:p>
        </p:txBody>
      </p:sp>
    </p:spTree>
    <p:extLst>
      <p:ext uri="{BB962C8B-B14F-4D97-AF65-F5344CB8AC3E}">
        <p14:creationId xmlns:p14="http://schemas.microsoft.com/office/powerpoint/2010/main" val="84608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265965"/>
            <a:ext cx="10916920" cy="756565"/>
          </a:xfrm>
        </p:spPr>
        <p:txBody>
          <a:bodyPr/>
          <a:lstStyle/>
          <a:p>
            <a:r>
              <a:rPr lang="en-US" dirty="0"/>
              <a:t>IDOH Changing PPE Guidance for All Zones </a:t>
            </a:r>
          </a:p>
        </p:txBody>
      </p:sp>
      <p:sp>
        <p:nvSpPr>
          <p:cNvPr id="3" name="Content Placeholder 2"/>
          <p:cNvSpPr>
            <a:spLocks noGrp="1"/>
          </p:cNvSpPr>
          <p:nvPr>
            <p:ph idx="1"/>
          </p:nvPr>
        </p:nvSpPr>
        <p:spPr>
          <a:xfrm>
            <a:off x="580571" y="1228836"/>
            <a:ext cx="10916920" cy="4400327"/>
          </a:xfrm>
        </p:spPr>
        <p:txBody>
          <a:bodyPr>
            <a:noAutofit/>
          </a:bodyPr>
          <a:lstStyle/>
          <a:p>
            <a:pPr>
              <a:lnSpc>
                <a:spcPct val="100000"/>
              </a:lnSpc>
            </a:pPr>
            <a:r>
              <a:rPr lang="en-US" sz="2800" dirty="0"/>
              <a:t>Back to the basics: Transmission-Based Precautions</a:t>
            </a:r>
          </a:p>
          <a:p>
            <a:pPr marL="515938" lvl="1" indent="-285750">
              <a:lnSpc>
                <a:spcPct val="100000"/>
              </a:lnSpc>
            </a:pPr>
            <a:r>
              <a:rPr lang="en-US" sz="2400" dirty="0"/>
              <a:t>Gowns are to be single resident use. </a:t>
            </a:r>
          </a:p>
          <a:p>
            <a:pPr marL="515938" lvl="1" indent="-285750">
              <a:lnSpc>
                <a:spcPct val="100000"/>
              </a:lnSpc>
            </a:pPr>
            <a:r>
              <a:rPr lang="en-US" sz="2400" dirty="0"/>
              <a:t>May reuse N95 and masks/eyewear per shift. Changing recommendations for N95 masks to all transmission-based precautions for droplet contact in </a:t>
            </a:r>
            <a:r>
              <a:rPr lang="en-US" sz="2400" u="sng" dirty="0"/>
              <a:t>all zones</a:t>
            </a:r>
            <a:r>
              <a:rPr lang="en-US" sz="2400" dirty="0"/>
              <a:t>.</a:t>
            </a:r>
          </a:p>
          <a:p>
            <a:pPr marL="1033463" lvl="2" indent="-352425">
              <a:lnSpc>
                <a:spcPct val="100000"/>
              </a:lnSpc>
              <a:spcBef>
                <a:spcPts val="0"/>
              </a:spcBef>
              <a:buFont typeface="Courier New" panose="02070309020205020404" pitchFamily="49" charset="0"/>
              <a:buChar char="o"/>
            </a:pPr>
            <a:r>
              <a:rPr lang="en-US" sz="2000" dirty="0">
                <a:solidFill>
                  <a:srgbClr val="243E8E"/>
                </a:solidFill>
              </a:rPr>
              <a:t>Green Zone: If sheltering in place in a private room awaiting testing results </a:t>
            </a:r>
          </a:p>
          <a:p>
            <a:pPr marL="1033463" lvl="2" indent="-352425">
              <a:lnSpc>
                <a:spcPct val="100000"/>
              </a:lnSpc>
              <a:spcBef>
                <a:spcPts val="0"/>
              </a:spcBef>
              <a:buFont typeface="Courier New" panose="02070309020205020404" pitchFamily="49" charset="0"/>
              <a:buChar char="o"/>
            </a:pPr>
            <a:r>
              <a:rPr lang="en-US" sz="2000" dirty="0">
                <a:solidFill>
                  <a:srgbClr val="243E8E"/>
                </a:solidFill>
              </a:rPr>
              <a:t>Red and Yellow Zones: With any COVID-19 positive or symptomatic resident.	</a:t>
            </a:r>
          </a:p>
          <a:p>
            <a:pPr marL="1033463" lvl="2" indent="-352425">
              <a:lnSpc>
                <a:spcPct val="100000"/>
              </a:lnSpc>
              <a:spcBef>
                <a:spcPts val="0"/>
              </a:spcBef>
              <a:buFont typeface="Courier New" panose="02070309020205020404" pitchFamily="49" charset="0"/>
              <a:buChar char="o"/>
            </a:pPr>
            <a:r>
              <a:rPr lang="en-US" sz="2000" dirty="0">
                <a:solidFill>
                  <a:srgbClr val="243E8E"/>
                </a:solidFill>
              </a:rPr>
              <a:t>New admission and re-admissions in quarantine 14 days </a:t>
            </a:r>
          </a:p>
          <a:p>
            <a:pPr marL="1033463" lvl="2" indent="-352425">
              <a:lnSpc>
                <a:spcPct val="100000"/>
              </a:lnSpc>
              <a:spcBef>
                <a:spcPts val="0"/>
              </a:spcBef>
              <a:buFont typeface="Courier New" panose="02070309020205020404" pitchFamily="49" charset="0"/>
              <a:buChar char="o"/>
            </a:pPr>
            <a:r>
              <a:rPr lang="en-US" sz="2000" dirty="0">
                <a:solidFill>
                  <a:srgbClr val="243E8E"/>
                </a:solidFill>
              </a:rPr>
              <a:t>Residents testing positive POC awaiting any confirmatory testing.</a:t>
            </a:r>
          </a:p>
          <a:p>
            <a:pPr marL="515938" lvl="1" indent="-285750">
              <a:lnSpc>
                <a:spcPct val="100000"/>
              </a:lnSpc>
            </a:pPr>
            <a:r>
              <a:rPr lang="en-US" sz="2400" dirty="0"/>
              <a:t>Addition of Universal Eye Protection for all facilities for all direct care givers fewer 6 feet from resident. This is not dependent upon the resident’s COVID-19 status</a:t>
            </a:r>
          </a:p>
          <a:p>
            <a:pPr lvl="1" indent="0">
              <a:lnSpc>
                <a:spcPct val="100000"/>
              </a:lnSpc>
              <a:buNone/>
            </a:pPr>
            <a:endParaRPr lang="en-US" b="1" dirty="0"/>
          </a:p>
          <a:p>
            <a:pPr marL="515938" lvl="1" indent="-285750">
              <a:lnSpc>
                <a:spcPct val="100000"/>
              </a:lnSpc>
            </a:pPr>
            <a:endParaRPr lang="en-US" dirty="0"/>
          </a:p>
          <a:p>
            <a:pPr lvl="1" indent="0">
              <a:lnSpc>
                <a:spcPct val="100000"/>
              </a:lnSpc>
              <a:buNone/>
            </a:pPr>
            <a:endParaRPr lang="en-US" dirty="0"/>
          </a:p>
          <a:p>
            <a:pPr marL="515938" lvl="1" indent="-285750">
              <a:lnSpc>
                <a:spcPct val="100000"/>
              </a:lnSpc>
              <a:buFont typeface="Courier New" panose="02070309020205020404" pitchFamily="49" charset="0"/>
              <a:buChar char="o"/>
            </a:pPr>
            <a:endParaRPr lang="en-US" dirty="0"/>
          </a:p>
          <a:p>
            <a:pPr marL="285750" indent="-28575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4246367516"/>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3.xml><?xml version="1.0" encoding="utf-8"?>
<ds:datastoreItem xmlns:ds="http://schemas.openxmlformats.org/officeDocument/2006/customXml" ds:itemID="{695953A2-5133-4DA4-8B6E-3D7A10798D97}">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22c63fa-afd0-48ed-a87e-d2814ec6678c"/>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ISDH PPT Template</Template>
  <TotalTime>13101</TotalTime>
  <Words>2315</Words>
  <Application>Microsoft Office PowerPoint</Application>
  <PresentationFormat>Widescreen</PresentationFormat>
  <Paragraphs>261</Paragraphs>
  <Slides>28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Courier New</vt:lpstr>
      <vt:lpstr>Raleway</vt:lpstr>
      <vt:lpstr>Raleway Light</vt:lpstr>
      <vt:lpstr>Raleway Medium</vt:lpstr>
      <vt:lpstr>Raleway SemiBold</vt:lpstr>
      <vt:lpstr>Segoe UI</vt:lpstr>
      <vt:lpstr>Symbol</vt:lpstr>
      <vt:lpstr>System Font Regular</vt:lpstr>
      <vt:lpstr>Wingdings</vt:lpstr>
      <vt:lpstr>Office Theme</vt:lpstr>
      <vt:lpstr>Long-term care updates</vt:lpstr>
      <vt:lpstr>COVID-19 Care in LTC</vt:lpstr>
      <vt:lpstr>COVID-19 Care in Hospital</vt:lpstr>
      <vt:lpstr>Infection Prevention updates</vt:lpstr>
      <vt:lpstr>CDC: What’s New? *Updated 10.05.20</vt:lpstr>
      <vt:lpstr>CDC: What’s New? *Updated 10.09.20</vt:lpstr>
      <vt:lpstr>10.20.20 Guidance updates- high level</vt:lpstr>
      <vt:lpstr>10.20.20 Guidance updates- high level</vt:lpstr>
      <vt:lpstr>IDOH Changing PPE Guidance for All Zones </vt:lpstr>
      <vt:lpstr>TBP Conventional Practices- to be enforced</vt:lpstr>
      <vt:lpstr>  Crisis Capacity: Green zone - IF needed</vt:lpstr>
      <vt:lpstr>Crisis capacity: Yellow zone – IF needed </vt:lpstr>
      <vt:lpstr>Crisis Capacity: Red zone - IF needed</vt:lpstr>
      <vt:lpstr>CDC updates: Eye Protection *updated 10/05</vt:lpstr>
      <vt:lpstr>Green Zone</vt:lpstr>
      <vt:lpstr>Yellow Zone</vt:lpstr>
      <vt:lpstr>Red Zone</vt:lpstr>
      <vt:lpstr>Transmission-Based Precautions *updated 10.20.20</vt:lpstr>
      <vt:lpstr>Staffing for COVID-19 positive building *updated 10.20.20 </vt:lpstr>
      <vt:lpstr>September Prevention-based Assessments </vt:lpstr>
      <vt:lpstr>September Prevention-based Assessments </vt:lpstr>
      <vt:lpstr>September Prevention-based Assessment Indiana: Transmission-Based Precaution (AL) Gaps</vt:lpstr>
      <vt:lpstr>September Prevention-based Assessment Indiana: COVID-19 Screening and Surveillance (AL) Gaps</vt:lpstr>
      <vt:lpstr>September Outbreak-based Assessment Indiana– SNF Gaps (Sept. 21st – Sept. 30th) </vt:lpstr>
      <vt:lpstr>September Outbreak-based Assessment Indiana: AL Gaps (Sept. 21st – Sept. 30th) </vt:lpstr>
      <vt:lpstr>Outbreak Assessments: Sept. 21 to Oct. 20, 2020</vt:lpstr>
      <vt:lpstr>PowerPoint Presentation</vt:lpstr>
      <vt:lpstr> Questions/Contact</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ISDH Infection Prevention updates</dc:title>
  <dc:creator>Spivey, Jennifer</dc:creator>
  <cp:lastModifiedBy>Sanderson, Greta</cp:lastModifiedBy>
  <cp:revision>130</cp:revision>
  <dcterms:created xsi:type="dcterms:W3CDTF">2020-08-26T22:33:51Z</dcterms:created>
  <dcterms:modified xsi:type="dcterms:W3CDTF">2020-10-22T12:48:59Z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