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58"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77" r:id="rId31"/>
    <p:sldId id="25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87" d="100"/>
          <a:sy n="87" d="100"/>
        </p:scale>
        <p:origin x="4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6AC6-1D19-44DD-9B4B-36C2FD1C19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19E3A0-08C3-4977-9C8C-60A47FA65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E5D546-FBDF-4E1D-B316-5388B2671A30}"/>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9FAAC333-12D9-4E7B-B801-B7655AB00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CBADC-2BCC-4988-93E8-B052A8A0F168}"/>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57479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9B8E-89B1-46F5-9A2F-4C0D544526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19EF84-03E4-4402-A34E-DDE63615D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5C5100-379A-4246-90EC-B02FEA561012}"/>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0B0744C6-566F-4CDC-BD08-11A61E581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D7DE3-D708-4C3A-BFE0-D18B930AD3D7}"/>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43279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C110D-229F-40D8-AA66-928CA7FA40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015849-4CD7-4482-A4B6-376686727F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44028-12D5-48DF-B1AF-7A12B7A67345}"/>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E01DF987-E0B6-4ECE-8769-2BBF215CF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93175-9B14-44A6-87CD-1BD771D39D97}"/>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42220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2D23-75A8-4113-970D-F533E69C5A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E13F78-AAAE-47DE-9F5A-F0FD8A3691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D7B03-E0DF-4980-B294-1AFEF23A329B}"/>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14BEE869-1DB8-42F1-B7FF-3BADD2704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BB222-81EE-4344-A42B-15405A4C19CA}"/>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174686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E3C3-F344-44AA-9E2E-4E9F0E78D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4B26A1-83AA-48A5-A603-AA76FE0BB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539E9A-95B9-4FB2-91BA-57ABC0351886}"/>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0421FD41-B0A3-481C-8E4B-4569A0493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AB1D9-F0AF-4563-9FF2-5D4FE17C8A88}"/>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110957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A3CA-E373-41E0-80F5-EBC524116C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47813-1A26-4DDE-9B76-AA5B1D5FB5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13FE8E-A73F-421A-B234-D391A1F3AF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A9ED52-3CA1-4BBD-96FE-DDFCBD982DF9}"/>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6" name="Footer Placeholder 5">
            <a:extLst>
              <a:ext uri="{FF2B5EF4-FFF2-40B4-BE49-F238E27FC236}">
                <a16:creationId xmlns:a16="http://schemas.microsoft.com/office/drawing/2014/main" id="{64D40FCC-2ACC-4BD1-A812-EF95420C4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F9D3A0-C05D-48C8-8249-B08ECB912F66}"/>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408447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CF09-5F81-4BD2-84BE-5BB454365A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4F9BBF-E1C4-44D7-BE50-27AB431FD1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23C5A-EF23-4395-8C91-405166FA23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3CBD95-8E7B-45BB-A1F8-60EAEE2A3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FA88CE-D493-4CA2-B9F7-593C20A1E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55FED1-D97B-430D-8A22-A4D61E302090}"/>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8" name="Footer Placeholder 7">
            <a:extLst>
              <a:ext uri="{FF2B5EF4-FFF2-40B4-BE49-F238E27FC236}">
                <a16:creationId xmlns:a16="http://schemas.microsoft.com/office/drawing/2014/main" id="{DD209368-0C51-4F6C-9A25-24F8B0188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B83D5-2210-427C-8834-4ED3C54F1D4D}"/>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267454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7061F-F2E2-47DB-8B72-05F29423E1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4F1EF-0E8A-4837-B893-4D1097A119CA}"/>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4" name="Footer Placeholder 3">
            <a:extLst>
              <a:ext uri="{FF2B5EF4-FFF2-40B4-BE49-F238E27FC236}">
                <a16:creationId xmlns:a16="http://schemas.microsoft.com/office/drawing/2014/main" id="{2803FCEB-7A49-4555-8A0E-09D29C03E9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3DC56E-413F-4518-96B7-81D40F5CDB2A}"/>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414679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4ABD63-19C6-483A-B502-728F892601A9}"/>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3" name="Footer Placeholder 2">
            <a:extLst>
              <a:ext uri="{FF2B5EF4-FFF2-40B4-BE49-F238E27FC236}">
                <a16:creationId xmlns:a16="http://schemas.microsoft.com/office/drawing/2014/main" id="{65EA2D41-E5EC-4010-B458-CB25654152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81D268-FA21-46CE-A26E-C5E018971D2F}"/>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132382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365D-8FE3-4645-9920-1BF639F8DF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005D9E-C7F0-44C2-9D1D-A176D9BA61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320603-2845-4872-A539-B2C467136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0F83B-1FCE-4B65-8488-1D941D9766ED}"/>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6" name="Footer Placeholder 5">
            <a:extLst>
              <a:ext uri="{FF2B5EF4-FFF2-40B4-BE49-F238E27FC236}">
                <a16:creationId xmlns:a16="http://schemas.microsoft.com/office/drawing/2014/main" id="{98C4015B-4A47-402B-9399-C6A1434F7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6F73B-5065-4FA9-9387-622FAF5840D0}"/>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83568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7A941-75FD-454A-973D-4F4A676F7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DFEF69-F9E3-4FB5-A6A0-3CB7A21AC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6194AE-EC22-44EB-B10A-85C7DC281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A28123-3ED4-4AF7-8835-A665AF78B0CE}"/>
              </a:ext>
            </a:extLst>
          </p:cNvPr>
          <p:cNvSpPr>
            <a:spLocks noGrp="1"/>
          </p:cNvSpPr>
          <p:nvPr>
            <p:ph type="dt" sz="half" idx="10"/>
          </p:nvPr>
        </p:nvSpPr>
        <p:spPr/>
        <p:txBody>
          <a:bodyPr/>
          <a:lstStyle/>
          <a:p>
            <a:fld id="{8EF5D95C-3F68-4650-9ED0-EFE7FFDF461A}" type="datetimeFigureOut">
              <a:rPr lang="en-US" smtClean="0"/>
              <a:t>3/25/2020</a:t>
            </a:fld>
            <a:endParaRPr lang="en-US"/>
          </a:p>
        </p:txBody>
      </p:sp>
      <p:sp>
        <p:nvSpPr>
          <p:cNvPr id="6" name="Footer Placeholder 5">
            <a:extLst>
              <a:ext uri="{FF2B5EF4-FFF2-40B4-BE49-F238E27FC236}">
                <a16:creationId xmlns:a16="http://schemas.microsoft.com/office/drawing/2014/main" id="{E19E5045-3BA5-4735-A450-060A348CD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391CB8-CC10-4A51-B3AC-BAC1F2F1E50D}"/>
              </a:ext>
            </a:extLst>
          </p:cNvPr>
          <p:cNvSpPr>
            <a:spLocks noGrp="1"/>
          </p:cNvSpPr>
          <p:nvPr>
            <p:ph type="sldNum" sz="quarter" idx="12"/>
          </p:nvPr>
        </p:nvSpPr>
        <p:spPr/>
        <p:txBody>
          <a:bodyPr/>
          <a:lstStyle/>
          <a:p>
            <a:fld id="{A48EB84B-BB40-425F-83A9-E48BB8A48285}" type="slidenum">
              <a:rPr lang="en-US" smtClean="0"/>
              <a:t>‹#›</a:t>
            </a:fld>
            <a:endParaRPr lang="en-US"/>
          </a:p>
        </p:txBody>
      </p:sp>
    </p:spTree>
    <p:extLst>
      <p:ext uri="{BB962C8B-B14F-4D97-AF65-F5344CB8AC3E}">
        <p14:creationId xmlns:p14="http://schemas.microsoft.com/office/powerpoint/2010/main" val="165296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4E4997-F7E8-463E-A5C9-E3BC66046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7DE06A-B869-4F15-BEAE-875F9E093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F04F9-BB87-41ED-A7AE-0E58FA76D3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5D95C-3F68-4650-9ED0-EFE7FFDF461A}" type="datetimeFigureOut">
              <a:rPr lang="en-US" smtClean="0"/>
              <a:t>3/25/2020</a:t>
            </a:fld>
            <a:endParaRPr lang="en-US"/>
          </a:p>
        </p:txBody>
      </p:sp>
      <p:sp>
        <p:nvSpPr>
          <p:cNvPr id="5" name="Footer Placeholder 4">
            <a:extLst>
              <a:ext uri="{FF2B5EF4-FFF2-40B4-BE49-F238E27FC236}">
                <a16:creationId xmlns:a16="http://schemas.microsoft.com/office/drawing/2014/main" id="{A5BEDB67-F1B2-4C4A-B508-8156931E7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AC22C6-4906-4802-8ED0-AA4B29964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EB84B-BB40-425F-83A9-E48BB8A48285}" type="slidenum">
              <a:rPr lang="en-US" smtClean="0"/>
              <a:t>‹#›</a:t>
            </a:fld>
            <a:endParaRPr lang="en-US"/>
          </a:p>
        </p:txBody>
      </p:sp>
    </p:spTree>
    <p:extLst>
      <p:ext uri="{BB962C8B-B14F-4D97-AF65-F5344CB8AC3E}">
        <p14:creationId xmlns:p14="http://schemas.microsoft.com/office/powerpoint/2010/main" val="85621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c.gov/coronavirus/2019-nCoV/hcp/index.html" TargetMode="External"/><Relationship Id="rId2" Type="http://schemas.openxmlformats.org/officeDocument/2006/relationships/hyperlink" Target="https://www.in.gov/isdh/25853.htm"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www.cdc.gov/coronavirus/2019-ncov/hcp/ppe-strategy/index.html" TargetMode="External"/><Relationship Id="rId4" Type="http://schemas.openxmlformats.org/officeDocument/2006/relationships/hyperlink" Target="https://www.cdc.gov/coronavirus/2019-ncov/healthcare-facilities/index.htm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5A83F9-3937-48BD-8CE6-2279515F920B}"/>
              </a:ext>
            </a:extLst>
          </p:cNvPr>
          <p:cNvSpPr>
            <a:spLocks noGrp="1"/>
          </p:cNvSpPr>
          <p:nvPr>
            <p:ph type="subTitle" idx="1"/>
          </p:nvPr>
        </p:nvSpPr>
        <p:spPr>
          <a:xfrm>
            <a:off x="751770" y="4459053"/>
            <a:ext cx="9144000" cy="1655762"/>
          </a:xfrm>
        </p:spPr>
        <p:txBody>
          <a:bodyPr/>
          <a:lstStyle/>
          <a:p>
            <a:pPr algn="l"/>
            <a:r>
              <a:rPr lang="en-US" sz="2100" dirty="0">
                <a:solidFill>
                  <a:schemeClr val="tx1">
                    <a:lumMod val="65000"/>
                    <a:lumOff val="35000"/>
                  </a:schemeClr>
                </a:solidFill>
                <a:latin typeface="Arial" panose="020B0604020202020204" pitchFamily="34" charset="0"/>
                <a:cs typeface="Arial" panose="020B0604020202020204" pitchFamily="34" charset="0"/>
              </a:rPr>
              <a:t>Presented by: </a:t>
            </a:r>
          </a:p>
          <a:p>
            <a:pPr algn="l"/>
            <a:r>
              <a:rPr lang="en-US" b="1" dirty="0">
                <a:solidFill>
                  <a:schemeClr val="tx1">
                    <a:lumMod val="65000"/>
                    <a:lumOff val="35000"/>
                  </a:schemeClr>
                </a:solidFill>
                <a:latin typeface="Arial" panose="020B0604020202020204" pitchFamily="34" charset="0"/>
                <a:cs typeface="Arial" panose="020B0604020202020204" pitchFamily="34" charset="0"/>
              </a:rPr>
              <a:t>Lori Davenport, RN  </a:t>
            </a:r>
          </a:p>
          <a:p>
            <a:pPr algn="l"/>
            <a:r>
              <a:rPr lang="en-US" b="1" dirty="0">
                <a:solidFill>
                  <a:schemeClr val="tx1">
                    <a:lumMod val="65000"/>
                    <a:lumOff val="35000"/>
                  </a:schemeClr>
                </a:solidFill>
                <a:latin typeface="Arial" panose="020B0604020202020204" pitchFamily="34" charset="0"/>
                <a:cs typeface="Arial" panose="020B0604020202020204" pitchFamily="34" charset="0"/>
              </a:rPr>
              <a:t>Director of Regulatory &amp; Clinical Affairs</a:t>
            </a:r>
          </a:p>
          <a:p>
            <a:pPr algn="l"/>
            <a:endParaRPr lang="en-US" dirty="0"/>
          </a:p>
        </p:txBody>
      </p:sp>
      <p:sp>
        <p:nvSpPr>
          <p:cNvPr id="4" name="Rectangle 3">
            <a:extLst>
              <a:ext uri="{FF2B5EF4-FFF2-40B4-BE49-F238E27FC236}">
                <a16:creationId xmlns:a16="http://schemas.microsoft.com/office/drawing/2014/main" id="{7F84404D-EA40-42F8-B75D-3C63E9AC3DC1}"/>
              </a:ext>
            </a:extLst>
          </p:cNvPr>
          <p:cNvSpPr/>
          <p:nvPr/>
        </p:nvSpPr>
        <p:spPr>
          <a:xfrm>
            <a:off x="860618" y="1025108"/>
            <a:ext cx="2640650" cy="461665"/>
          </a:xfrm>
          <a:prstGeom prst="rect">
            <a:avLst/>
          </a:prstGeom>
          <a:solidFill>
            <a:srgbClr val="0D6CC4"/>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03E1834A-6356-4423-87C1-0ABB224C3F8C}"/>
              </a:ext>
            </a:extLst>
          </p:cNvPr>
          <p:cNvSpPr txBox="1"/>
          <p:nvPr/>
        </p:nvSpPr>
        <p:spPr>
          <a:xfrm>
            <a:off x="1106174" y="5714705"/>
            <a:ext cx="9116938" cy="400110"/>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MAY 22, 2019</a:t>
            </a:r>
          </a:p>
        </p:txBody>
      </p:sp>
      <p:pic>
        <p:nvPicPr>
          <p:cNvPr id="6" name="Picture 5">
            <a:extLst>
              <a:ext uri="{FF2B5EF4-FFF2-40B4-BE49-F238E27FC236}">
                <a16:creationId xmlns:a16="http://schemas.microsoft.com/office/drawing/2014/main" id="{A089C953-AACD-4039-A42D-2DDF713D8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1366" y="5142272"/>
            <a:ext cx="2120809" cy="1211332"/>
          </a:xfrm>
          <a:prstGeom prst="rect">
            <a:avLst/>
          </a:prstGeom>
        </p:spPr>
      </p:pic>
      <p:sp>
        <p:nvSpPr>
          <p:cNvPr id="7" name="Rectangle 6">
            <a:extLst>
              <a:ext uri="{FF2B5EF4-FFF2-40B4-BE49-F238E27FC236}">
                <a16:creationId xmlns:a16="http://schemas.microsoft.com/office/drawing/2014/main" id="{3E6CDD4B-71EE-4C62-9EFB-C51201430B7C}"/>
              </a:ext>
            </a:extLst>
          </p:cNvPr>
          <p:cNvSpPr/>
          <p:nvPr/>
        </p:nvSpPr>
        <p:spPr>
          <a:xfrm>
            <a:off x="0" y="-1"/>
            <a:ext cx="12192000" cy="37854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34147936-FA9E-4357-AEA4-BF13CD95A3EF}"/>
              </a:ext>
            </a:extLst>
          </p:cNvPr>
          <p:cNvSpPr>
            <a:spLocks noGrp="1"/>
          </p:cNvSpPr>
          <p:nvPr>
            <p:ph type="ctrTitle"/>
          </p:nvPr>
        </p:nvSpPr>
        <p:spPr>
          <a:xfrm>
            <a:off x="0" y="1041400"/>
            <a:ext cx="12192000" cy="2387600"/>
          </a:xfrm>
        </p:spPr>
        <p:txBody>
          <a:bodyPr>
            <a:normAutofit/>
          </a:bodyPr>
          <a:lstStyle/>
          <a:p>
            <a:r>
              <a:rPr lang="en-US" b="1" dirty="0">
                <a:solidFill>
                  <a:schemeClr val="bg1"/>
                </a:solidFill>
                <a:latin typeface="Arial" panose="020B0604020202020204" pitchFamily="34" charset="0"/>
                <a:cs typeface="Arial" panose="020B0604020202020204" pitchFamily="34" charset="0"/>
              </a:rPr>
              <a:t>Operationalizing CMS’s</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Infection Control Protocol</a:t>
            </a:r>
            <a:endParaRPr lang="en-US" dirty="0">
              <a:solidFill>
                <a:schemeClr val="bg1"/>
              </a:solidFill>
            </a:endParaRPr>
          </a:p>
        </p:txBody>
      </p:sp>
      <p:sp>
        <p:nvSpPr>
          <p:cNvPr id="10" name="TextBox 9">
            <a:extLst>
              <a:ext uri="{FF2B5EF4-FFF2-40B4-BE49-F238E27FC236}">
                <a16:creationId xmlns:a16="http://schemas.microsoft.com/office/drawing/2014/main" id="{BA41B8C9-8007-4076-AEC2-749E34D21508}"/>
              </a:ext>
            </a:extLst>
          </p:cNvPr>
          <p:cNvSpPr txBox="1"/>
          <p:nvPr/>
        </p:nvSpPr>
        <p:spPr>
          <a:xfrm>
            <a:off x="9775596" y="304341"/>
            <a:ext cx="2426236" cy="400110"/>
          </a:xfrm>
          <a:prstGeom prst="rect">
            <a:avLst/>
          </a:prstGeom>
          <a:solidFill>
            <a:schemeClr val="bg1"/>
          </a:solidFill>
        </p:spPr>
        <p:txBody>
          <a:bodyPr wrap="square" rtlCol="0">
            <a:spAutoFit/>
          </a:bodyPr>
          <a:lstStyle/>
          <a:p>
            <a:pPr algn="ctr"/>
            <a:r>
              <a:rPr lang="en-US" sz="2000" b="1" dirty="0">
                <a:solidFill>
                  <a:srgbClr val="0070C0"/>
                </a:solidFill>
                <a:latin typeface="Arial" panose="020B0604020202020204" pitchFamily="34" charset="0"/>
                <a:cs typeface="Arial" panose="020B0604020202020204" pitchFamily="34" charset="0"/>
              </a:rPr>
              <a:t>March 26, 2020</a:t>
            </a:r>
          </a:p>
        </p:txBody>
      </p:sp>
    </p:spTree>
    <p:extLst>
      <p:ext uri="{BB962C8B-B14F-4D97-AF65-F5344CB8AC3E}">
        <p14:creationId xmlns:p14="http://schemas.microsoft.com/office/powerpoint/2010/main" val="377724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Survey Approaches</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lnSpcReduction="10000"/>
          </a:bodyPr>
          <a:lstStyle/>
          <a:p>
            <a:r>
              <a:rPr lang="en-US" b="1" dirty="0"/>
              <a:t>IJ Investigations</a:t>
            </a:r>
          </a:p>
          <a:p>
            <a:pPr lvl="1"/>
            <a:r>
              <a:rPr lang="en-US" b="1" dirty="0"/>
              <a:t>Related to Facility Reported Incidents and Complaints</a:t>
            </a:r>
          </a:p>
          <a:p>
            <a:pPr lvl="1"/>
            <a:r>
              <a:rPr lang="en-US" b="1" dirty="0"/>
              <a:t>Focused survey protocol will be used</a:t>
            </a:r>
          </a:p>
          <a:p>
            <a:endParaRPr lang="en-US" b="1" dirty="0"/>
          </a:p>
          <a:p>
            <a:r>
              <a:rPr lang="en-US" b="1" dirty="0"/>
              <a:t>Targeted Infection Control Surveys</a:t>
            </a:r>
          </a:p>
          <a:p>
            <a:pPr lvl="1"/>
            <a:r>
              <a:rPr lang="en-US" b="1" dirty="0"/>
              <a:t>Providers identified though CDC and HHS coordination</a:t>
            </a:r>
          </a:p>
          <a:p>
            <a:pPr lvl="1"/>
            <a:r>
              <a:rPr lang="en-US" b="1" dirty="0"/>
              <a:t>Focused survey protocol will be used</a:t>
            </a:r>
          </a:p>
          <a:p>
            <a:pPr lvl="1"/>
            <a:endParaRPr lang="en-US" b="1" dirty="0"/>
          </a:p>
          <a:p>
            <a:pPr marL="0" indent="0">
              <a:buNone/>
            </a:pPr>
            <a:r>
              <a:rPr lang="en-US" b="1" dirty="0"/>
              <a:t>CMS expects providers to self-assess Infection Control plans and protections</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4271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Tools to Help</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CDC Coronavirus Disease 2019 COVID-19 Preparedness Checklist for Nursing Homes </a:t>
            </a:r>
          </a:p>
          <a:p>
            <a:endParaRPr lang="en-US" b="1" dirty="0"/>
          </a:p>
          <a:p>
            <a:r>
              <a:rPr lang="en-US" b="1" dirty="0"/>
              <a:t>CMS COVID-19 Focused Survey for Nursing Homes</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41494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t>CDC Coronavirus Disease Checklist</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Rapid identification and management of ill residents </a:t>
            </a:r>
            <a:endParaRPr lang="en-US" dirty="0"/>
          </a:p>
          <a:p>
            <a:r>
              <a:rPr lang="en-US" b="1" dirty="0"/>
              <a:t>Considerations for visitors and staff </a:t>
            </a:r>
            <a:endParaRPr lang="en-US" dirty="0"/>
          </a:p>
          <a:p>
            <a:r>
              <a:rPr lang="en-US" b="1" dirty="0"/>
              <a:t>Supplies and resources </a:t>
            </a:r>
            <a:endParaRPr lang="en-US" dirty="0"/>
          </a:p>
          <a:p>
            <a:r>
              <a:rPr lang="en-US" b="1" dirty="0"/>
              <a:t>Sick leave policies and other occupational health considerations </a:t>
            </a:r>
            <a:endParaRPr lang="en-US" dirty="0"/>
          </a:p>
          <a:p>
            <a:r>
              <a:rPr lang="en-US" b="1" dirty="0"/>
              <a:t>Education and training </a:t>
            </a:r>
            <a:endParaRPr lang="en-US" dirty="0"/>
          </a:p>
          <a:p>
            <a:r>
              <a:rPr lang="en-US" b="1" dirty="0"/>
              <a:t>Surge capacity for staff equipment and supplies and postmortem care </a:t>
            </a:r>
            <a:endParaRPr lang="en-US" dirty="0"/>
          </a:p>
          <a:p>
            <a:r>
              <a:rPr lang="en-US" b="1" dirty="0"/>
              <a:t>Contact numbers of key individuals and organizations</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9168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t>CDC Coronavirus Disease Checklist</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You will be asked about item 3 on the CDC Checklist</a:t>
            </a:r>
          </a:p>
          <a:p>
            <a:endParaRPr lang="en-US" b="1" dirty="0"/>
          </a:p>
          <a:p>
            <a:endParaRPr lang="en-US" b="1" dirty="0"/>
          </a:p>
          <a:p>
            <a:endParaRPr lang="en-US" b="1" dirty="0"/>
          </a:p>
          <a:p>
            <a:r>
              <a:rPr lang="en-US" b="1" dirty="0"/>
              <a:t>The checklist will assist you with knowing what you need to include for the Elements of a COVID 19 Plan</a:t>
            </a:r>
          </a:p>
          <a:p>
            <a:endParaRPr lang="en-US" b="1" dirty="0"/>
          </a:p>
          <a:p>
            <a:r>
              <a:rPr lang="en-US" b="1" dirty="0"/>
              <a:t>If you don’t have something you need, reach out</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546B77A7-599E-447E-B799-A4648DC85214}"/>
              </a:ext>
            </a:extLst>
          </p:cNvPr>
          <p:cNvPicPr>
            <a:picLocks noChangeAspect="1"/>
          </p:cNvPicPr>
          <p:nvPr/>
        </p:nvPicPr>
        <p:blipFill>
          <a:blip r:embed="rId3"/>
          <a:stretch>
            <a:fillRect/>
          </a:stretch>
        </p:blipFill>
        <p:spPr>
          <a:xfrm>
            <a:off x="2785153" y="2591181"/>
            <a:ext cx="7304736" cy="837819"/>
          </a:xfrm>
          <a:prstGeom prst="rect">
            <a:avLst/>
          </a:prstGeom>
        </p:spPr>
      </p:pic>
    </p:spTree>
    <p:extLst>
      <p:ext uri="{BB962C8B-B14F-4D97-AF65-F5344CB8AC3E}">
        <p14:creationId xmlns:p14="http://schemas.microsoft.com/office/powerpoint/2010/main" val="1670854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t>CMS COVID-19 Focused Survey</a:t>
            </a:r>
            <a:endParaRPr lang="en-US"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These concerns have already been identified:</a:t>
            </a:r>
          </a:p>
          <a:p>
            <a:pPr lvl="1"/>
            <a:r>
              <a:rPr lang="en-US" dirty="0"/>
              <a:t>Enter a building with a PUI or active case and no staff are wearing masks</a:t>
            </a:r>
          </a:p>
          <a:p>
            <a:pPr lvl="1"/>
            <a:r>
              <a:rPr lang="en-US" dirty="0"/>
              <a:t>Improper use of ABHR when placing in a pocket</a:t>
            </a:r>
          </a:p>
          <a:p>
            <a:pPr lvl="1"/>
            <a:r>
              <a:rPr lang="en-US" dirty="0"/>
              <a:t>Not thinking through the contamination of hands when leaving room</a:t>
            </a:r>
          </a:p>
          <a:p>
            <a:pPr lvl="1"/>
            <a:r>
              <a:rPr lang="en-US" dirty="0"/>
              <a:t>Inconsistent screening at the entrance</a:t>
            </a:r>
          </a:p>
          <a:p>
            <a:pPr lvl="1"/>
            <a:r>
              <a:rPr lang="en-US" dirty="0"/>
              <a:t>Not knowing who is in charge</a:t>
            </a:r>
          </a:p>
          <a:p>
            <a:pPr lvl="1"/>
            <a:r>
              <a:rPr lang="en-US" dirty="0"/>
              <a:t>Staff not knowing if the cleaning products are effective for coronavirus</a:t>
            </a:r>
          </a:p>
          <a:p>
            <a:pPr lvl="1"/>
            <a:r>
              <a:rPr lang="en-US" dirty="0"/>
              <a:t>Using multiple entrances</a:t>
            </a:r>
          </a:p>
          <a:p>
            <a:pPr lvl="1"/>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685339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General Standard Precautions – Observations </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Respiratory Hygiene/cough etiquette</a:t>
            </a:r>
          </a:p>
          <a:p>
            <a:pPr lvl="1"/>
            <a:r>
              <a:rPr lang="en-US" b="1" dirty="0"/>
              <a:t>Post Signs and Educate upon entering for shift </a:t>
            </a:r>
          </a:p>
          <a:p>
            <a:pPr lvl="1"/>
            <a:r>
              <a:rPr lang="en-US" b="1" dirty="0"/>
              <a:t>See it Say it and don’t forget resident education on this one</a:t>
            </a:r>
          </a:p>
          <a:p>
            <a:endParaRPr lang="en-US" b="1" dirty="0"/>
          </a:p>
          <a:p>
            <a:r>
              <a:rPr lang="en-US" b="1" dirty="0"/>
              <a:t>Environmental cleaning and disinfection</a:t>
            </a:r>
          </a:p>
          <a:p>
            <a:pPr lvl="1"/>
            <a:r>
              <a:rPr lang="en-US" b="1" dirty="0"/>
              <a:t>Use as approved and per instructions – be conversant on this</a:t>
            </a:r>
          </a:p>
          <a:p>
            <a:endParaRPr lang="en-US" b="1" dirty="0"/>
          </a:p>
          <a:p>
            <a:r>
              <a:rPr lang="en-US" b="1" dirty="0"/>
              <a:t>Reprocessing of reusable resident medical equipment</a:t>
            </a:r>
          </a:p>
          <a:p>
            <a:pPr lvl="1"/>
            <a:endParaRPr lang="en-US" b="1" dirty="0"/>
          </a:p>
          <a:p>
            <a:pPr lvl="1"/>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359334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Hand Hygiene</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a:bodyPr>
          <a:lstStyle/>
          <a:p>
            <a:r>
              <a:rPr lang="en-US" b="1" dirty="0"/>
              <a:t>Are staff performing hand hygiene when indicated?</a:t>
            </a:r>
          </a:p>
          <a:p>
            <a:pPr lvl="1"/>
            <a:r>
              <a:rPr lang="en-US" b="1" dirty="0"/>
              <a:t>Before shift starts / after shift ends and everything in between</a:t>
            </a:r>
          </a:p>
          <a:p>
            <a:pPr lvl="1"/>
            <a:endParaRPr lang="en-US" dirty="0"/>
          </a:p>
          <a:p>
            <a:pPr lvl="1"/>
            <a:r>
              <a:rPr lang="en-US" b="1" dirty="0"/>
              <a:t>Keep ABHR out of the pockets and use it properly – Education!</a:t>
            </a:r>
          </a:p>
          <a:p>
            <a:pPr marL="457200" lvl="1" indent="0">
              <a:buNone/>
            </a:pPr>
            <a:endParaRPr lang="en-US" dirty="0"/>
          </a:p>
          <a:p>
            <a:pPr lvl="1"/>
            <a:r>
              <a:rPr lang="en-US" b="1" dirty="0"/>
              <a:t>Resident hand washing after toileting and before meals </a:t>
            </a:r>
          </a:p>
          <a:p>
            <a:pPr lvl="1"/>
            <a:endParaRPr lang="en-US" dirty="0"/>
          </a:p>
          <a:p>
            <a:pPr lvl="1"/>
            <a:r>
              <a:rPr lang="en-US" b="1" dirty="0"/>
              <a:t>How are you ensuring hand hygiene supplies are readily available and who to contact for replacement supplies?</a:t>
            </a:r>
          </a:p>
          <a:p>
            <a:pPr lvl="2"/>
            <a:r>
              <a:rPr lang="en-US" b="1" dirty="0"/>
              <a:t>Start of shift and end of shift – Its everyone’s business to check and inform. </a:t>
            </a:r>
          </a:p>
          <a:p>
            <a:pPr lvl="2"/>
            <a:endParaRPr lang="en-US" dirty="0"/>
          </a:p>
          <a:p>
            <a:pPr lvl="1"/>
            <a:r>
              <a:rPr lang="en-US" b="1" dirty="0"/>
              <a:t>Hand hygiene even with use of gloves – before and after </a:t>
            </a:r>
            <a:endParaRPr lang="en-US" dirty="0"/>
          </a:p>
          <a:p>
            <a:pPr lvl="1"/>
            <a:endParaRPr lang="en-US" b="1" dirty="0"/>
          </a:p>
          <a:p>
            <a:pPr lvl="1"/>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866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Personal Protective Equipment</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85000" lnSpcReduction="20000"/>
          </a:bodyPr>
          <a:lstStyle/>
          <a:p>
            <a:r>
              <a:rPr lang="en-US" b="1" dirty="0"/>
              <a:t>Emphasis on gloves – potential contact with blood or bodily fluids, mucous membranes (meal assistance), or non-intact skin.</a:t>
            </a:r>
          </a:p>
          <a:p>
            <a:endParaRPr lang="en-US" dirty="0"/>
          </a:p>
          <a:p>
            <a:r>
              <a:rPr lang="en-US" b="1" dirty="0"/>
              <a:t>Gloves are changed and hand hygiene is performed before moving from a contaminated body site to a clean one. – decrease infections</a:t>
            </a:r>
          </a:p>
          <a:p>
            <a:endParaRPr lang="en-US" dirty="0"/>
          </a:p>
          <a:p>
            <a:r>
              <a:rPr lang="en-US" b="1" dirty="0"/>
              <a:t>Gown is used when there are uncontained secretions or excretions</a:t>
            </a:r>
            <a:endParaRPr lang="en-US" dirty="0"/>
          </a:p>
          <a:p>
            <a:pPr lvl="1"/>
            <a:r>
              <a:rPr lang="en-US" b="1" dirty="0"/>
              <a:t>PPE removed and discarded after resident care – prior to leaving room – May change with extended use – national and local shortages but hand hygiene must be done. </a:t>
            </a:r>
            <a:endParaRPr lang="en-US" dirty="0"/>
          </a:p>
          <a:p>
            <a:pPr lvl="1"/>
            <a:r>
              <a:rPr lang="en-US" b="1" dirty="0"/>
              <a:t>Note: if extended/reuse of gowns – follow national guidelines to clean after and between uses </a:t>
            </a:r>
          </a:p>
          <a:p>
            <a:pPr lvl="1"/>
            <a:endParaRPr lang="en-US" dirty="0"/>
          </a:p>
          <a:p>
            <a:r>
              <a:rPr lang="en-US" b="1" dirty="0"/>
              <a:t>Note: No official guidance for reuse of surgical face masks – TBD </a:t>
            </a:r>
          </a:p>
          <a:p>
            <a:pPr lvl="1"/>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824437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Personal Protective Equipment</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Shortages of PPE</a:t>
            </a:r>
          </a:p>
          <a:p>
            <a:pPr lvl="1"/>
            <a:r>
              <a:rPr lang="en-US" b="1" dirty="0"/>
              <a:t>Document, document, document</a:t>
            </a:r>
          </a:p>
          <a:p>
            <a:pPr lvl="1"/>
            <a:r>
              <a:rPr lang="en-US" b="1" dirty="0"/>
              <a:t>CMS expects when shortage occurs:</a:t>
            </a:r>
          </a:p>
          <a:p>
            <a:pPr lvl="2"/>
            <a:r>
              <a:rPr lang="en-US" b="1" dirty="0"/>
              <a:t>Contact Local Healthcare Coalition – </a:t>
            </a:r>
            <a:r>
              <a:rPr lang="en-US" b="1" dirty="0">
                <a:hlinkClick r:id="rId2"/>
              </a:rPr>
              <a:t>Indiana Contacts Link</a:t>
            </a:r>
            <a:endParaRPr lang="en-US" b="1" dirty="0"/>
          </a:p>
          <a:p>
            <a:pPr lvl="2"/>
            <a:r>
              <a:rPr lang="en-US" b="1" dirty="0"/>
              <a:t>Follow guidelines on optimizing current supply and prioritize use based on procedures that increase risk to infectious organisms</a:t>
            </a:r>
          </a:p>
          <a:p>
            <a:pPr marL="914400" lvl="2" indent="0">
              <a:buNone/>
            </a:pPr>
            <a:r>
              <a:rPr lang="en-US" b="1" dirty="0">
                <a:hlinkClick r:id="rId3"/>
              </a:rPr>
              <a:t>Healthcare professionals guidance link</a:t>
            </a:r>
            <a:endParaRPr lang="en-US" b="1" dirty="0"/>
          </a:p>
          <a:p>
            <a:pPr marL="914400" lvl="2" indent="0">
              <a:buNone/>
            </a:pPr>
            <a:r>
              <a:rPr lang="en-US" b="1" dirty="0">
                <a:hlinkClick r:id="rId4"/>
              </a:rPr>
              <a:t>Healthcare facilities guidance link</a:t>
            </a:r>
            <a:endParaRPr lang="en-US" b="1" dirty="0"/>
          </a:p>
          <a:p>
            <a:pPr marL="914400" lvl="2" indent="0">
              <a:buNone/>
            </a:pPr>
            <a:r>
              <a:rPr lang="en-US" b="1" dirty="0">
                <a:hlinkClick r:id="rId5"/>
              </a:rPr>
              <a:t>PPE Optimization guidance link</a:t>
            </a:r>
            <a:endParaRPr lang="en-US" b="1" dirty="0"/>
          </a:p>
          <a:p>
            <a:r>
              <a:rPr lang="en-US" b="1" dirty="0"/>
              <a:t>These are what you will need to show surveyors when you don’t have PPE to demonstrate “compliance”</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6">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8202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Transmission-Based Precautions</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Contact Precautions</a:t>
            </a:r>
          </a:p>
          <a:p>
            <a:pPr lvl="1"/>
            <a:r>
              <a:rPr lang="en-US" b="1" dirty="0"/>
              <a:t>Gloves and gown before contact with person or environment </a:t>
            </a:r>
          </a:p>
          <a:p>
            <a:endParaRPr lang="en-US" dirty="0"/>
          </a:p>
          <a:p>
            <a:r>
              <a:rPr lang="en-US" b="1" dirty="0"/>
              <a:t>Droplet Precautions</a:t>
            </a:r>
          </a:p>
          <a:p>
            <a:pPr lvl="1"/>
            <a:r>
              <a:rPr lang="en-US" b="1" dirty="0"/>
              <a:t>Face mask within 6 feet of a person</a:t>
            </a:r>
          </a:p>
          <a:p>
            <a:endParaRPr lang="en-US" dirty="0"/>
          </a:p>
          <a:p>
            <a:r>
              <a:rPr lang="en-US" b="1" dirty="0"/>
              <a:t>Airborne Precautions</a:t>
            </a:r>
          </a:p>
          <a:p>
            <a:pPr lvl="1"/>
            <a:r>
              <a:rPr lang="en-US" b="1" dirty="0"/>
              <a:t>Most nursing homes cannot do this</a:t>
            </a:r>
            <a:endParaRPr lang="en-US" dirty="0"/>
          </a:p>
          <a:p>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05484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4E2B-1809-4F79-8CAE-5130DDE8227A}"/>
              </a:ext>
            </a:extLst>
          </p:cNvPr>
          <p:cNvSpPr>
            <a:spLocks noGrp="1"/>
          </p:cNvSpPr>
          <p:nvPr>
            <p:ph type="title"/>
          </p:nvPr>
        </p:nvSpPr>
        <p:spPr>
          <a:xfrm>
            <a:off x="6538452" y="325797"/>
            <a:ext cx="5653547" cy="1325563"/>
          </a:xfrm>
        </p:spPr>
        <p:txBody>
          <a:bodyPr/>
          <a:lstStyle/>
          <a:p>
            <a:pPr algn="ctr"/>
            <a:r>
              <a:rPr lang="en-US" b="1" dirty="0">
                <a:solidFill>
                  <a:srgbClr val="0070C0"/>
                </a:solidFill>
                <a:latin typeface="Arial" panose="020B0604020202020204" pitchFamily="34" charset="0"/>
                <a:cs typeface="Arial" panose="020B0604020202020204" pitchFamily="34" charset="0"/>
              </a:rPr>
              <a:t>OVERVIEW</a:t>
            </a:r>
          </a:p>
        </p:txBody>
      </p:sp>
      <p:sp>
        <p:nvSpPr>
          <p:cNvPr id="3" name="Content Placeholder 2">
            <a:extLst>
              <a:ext uri="{FF2B5EF4-FFF2-40B4-BE49-F238E27FC236}">
                <a16:creationId xmlns:a16="http://schemas.microsoft.com/office/drawing/2014/main" id="{CC1DBD60-B4EC-4C1C-A316-CCFE32851B8F}"/>
              </a:ext>
            </a:extLst>
          </p:cNvPr>
          <p:cNvSpPr>
            <a:spLocks noGrp="1"/>
          </p:cNvSpPr>
          <p:nvPr>
            <p:ph idx="1"/>
          </p:nvPr>
        </p:nvSpPr>
        <p:spPr>
          <a:xfrm>
            <a:off x="7058443" y="1508170"/>
            <a:ext cx="4798141" cy="4899640"/>
          </a:xfrm>
        </p:spPr>
        <p:txBody>
          <a:bodyPr>
            <a:normAutofit fontScale="70000" lnSpcReduction="20000"/>
          </a:bodyPr>
          <a:lstStyle/>
          <a:p>
            <a:pPr>
              <a:lnSpc>
                <a:spcPct val="150000"/>
              </a:lnSpc>
            </a:pPr>
            <a:r>
              <a:rPr lang="en-US" dirty="0">
                <a:solidFill>
                  <a:schemeClr val="tx1">
                    <a:lumMod val="65000"/>
                    <a:lumOff val="35000"/>
                  </a:schemeClr>
                </a:solidFill>
                <a:latin typeface="Arial" panose="020B0604020202020204" pitchFamily="34" charset="0"/>
                <a:cs typeface="Arial" panose="020B0604020202020204" pitchFamily="34" charset="0"/>
              </a:rPr>
              <a:t>Achieve understanding of the new Focused Survey Protocol from CMS, providing guidance on Infection Prevention and Control Practices</a:t>
            </a:r>
          </a:p>
          <a:p>
            <a:pPr>
              <a:lnSpc>
                <a:spcPct val="150000"/>
              </a:lnSpc>
            </a:pPr>
            <a:r>
              <a:rPr lang="en-US" dirty="0">
                <a:solidFill>
                  <a:schemeClr val="tx1">
                    <a:lumMod val="65000"/>
                    <a:lumOff val="35000"/>
                  </a:schemeClr>
                </a:solidFill>
                <a:latin typeface="Arial" panose="020B0604020202020204" pitchFamily="34" charset="0"/>
                <a:cs typeface="Arial" panose="020B0604020202020204" pitchFamily="34" charset="0"/>
              </a:rPr>
              <a:t>Obtain recommendations on operationalizing the Focused Survey Protocol in your daily operations.</a:t>
            </a:r>
          </a:p>
          <a:p>
            <a:pPr>
              <a:lnSpc>
                <a:spcPct val="150000"/>
              </a:lnSpc>
            </a:pPr>
            <a:r>
              <a:rPr lang="en-US" dirty="0">
                <a:solidFill>
                  <a:schemeClr val="tx1">
                    <a:lumMod val="65000"/>
                    <a:lumOff val="35000"/>
                  </a:schemeClr>
                </a:solidFill>
                <a:latin typeface="Arial" panose="020B0604020202020204" pitchFamily="34" charset="0"/>
                <a:cs typeface="Arial" panose="020B0604020202020204" pitchFamily="34" charset="0"/>
              </a:rPr>
              <a:t>Resources to help organize to navigate an Infection Control Focused Survey</a:t>
            </a:r>
            <a:endParaRPr lang="en-US"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C87C4E2-F095-4769-940D-5DCD29BFE4B6}"/>
              </a:ext>
            </a:extLst>
          </p:cNvPr>
          <p:cNvSpPr/>
          <p:nvPr/>
        </p:nvSpPr>
        <p:spPr>
          <a:xfrm>
            <a:off x="0" y="-1"/>
            <a:ext cx="6538452"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C7C0B4EE-4B98-49C1-87D1-B56B9E2E7556}"/>
              </a:ext>
            </a:extLst>
          </p:cNvPr>
          <p:cNvSpPr txBox="1"/>
          <p:nvPr/>
        </p:nvSpPr>
        <p:spPr>
          <a:xfrm>
            <a:off x="459877" y="988578"/>
            <a:ext cx="5279923" cy="4708981"/>
          </a:xfrm>
          <a:prstGeom prst="rect">
            <a:avLst/>
          </a:prstGeom>
          <a:noFill/>
        </p:spPr>
        <p:txBody>
          <a:bodyPr wrap="square" rtlCol="0">
            <a:spAutoFit/>
          </a:bodyPr>
          <a:lstStyle/>
          <a:p>
            <a:r>
              <a:rPr lang="en-US" sz="6000" b="1" dirty="0">
                <a:solidFill>
                  <a:schemeClr val="bg1"/>
                </a:solidFill>
                <a:latin typeface="Arial" panose="020B0604020202020204" pitchFamily="34" charset="0"/>
                <a:cs typeface="Arial" panose="020B0604020202020204" pitchFamily="34" charset="0"/>
              </a:rPr>
              <a:t>CMS Focused Survey  Infection Control Protocol</a:t>
            </a:r>
          </a:p>
        </p:txBody>
      </p:sp>
      <p:pic>
        <p:nvPicPr>
          <p:cNvPr id="8" name="Picture 7">
            <a:extLst>
              <a:ext uri="{FF2B5EF4-FFF2-40B4-BE49-F238E27FC236}">
                <a16:creationId xmlns:a16="http://schemas.microsoft.com/office/drawing/2014/main" id="{7E5B0694-4C3D-43EC-B02A-A7A53827C919}"/>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Tree>
    <p:extLst>
      <p:ext uri="{BB962C8B-B14F-4D97-AF65-F5344CB8AC3E}">
        <p14:creationId xmlns:p14="http://schemas.microsoft.com/office/powerpoint/2010/main" val="234152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Unknown Diagnosed Respiratory Infection</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lnSpcReduction="10000"/>
          </a:bodyPr>
          <a:lstStyle/>
          <a:p>
            <a:r>
              <a:rPr lang="en-US" b="1" dirty="0"/>
              <a:t>Known or suspected COVID -19 – gloves, gown, mask and eye protection/shields </a:t>
            </a:r>
          </a:p>
          <a:p>
            <a:pPr lvl="1"/>
            <a:r>
              <a:rPr lang="en-US" b="1" dirty="0" err="1"/>
              <a:t>Cohorting</a:t>
            </a:r>
            <a:r>
              <a:rPr lang="en-US" b="1" dirty="0"/>
              <a:t> to save PPE and decrease number of staff contact with residents</a:t>
            </a:r>
          </a:p>
          <a:p>
            <a:pPr lvl="1"/>
            <a:endParaRPr lang="en-US" dirty="0"/>
          </a:p>
          <a:p>
            <a:pPr lvl="1"/>
            <a:r>
              <a:rPr lang="en-US" b="1" dirty="0"/>
              <a:t>Think dirty and clean </a:t>
            </a:r>
          </a:p>
          <a:p>
            <a:pPr lvl="1"/>
            <a:endParaRPr lang="en-US" dirty="0"/>
          </a:p>
          <a:p>
            <a:pPr lvl="1"/>
            <a:r>
              <a:rPr lang="en-US" b="1" dirty="0"/>
              <a:t>Symptoms </a:t>
            </a:r>
          </a:p>
          <a:p>
            <a:pPr lvl="1"/>
            <a:endParaRPr lang="en-US" dirty="0"/>
          </a:p>
          <a:p>
            <a:pPr lvl="1"/>
            <a:r>
              <a:rPr lang="en-US" b="1" dirty="0"/>
              <a:t>Signage – communication – huddles </a:t>
            </a:r>
          </a:p>
          <a:p>
            <a:pPr lvl="1"/>
            <a:endParaRPr lang="en-US" dirty="0"/>
          </a:p>
          <a:p>
            <a:pPr lvl="1"/>
            <a:r>
              <a:rPr lang="en-US" b="1" dirty="0"/>
              <a:t>Dedicated / Disposable equipment – disinfecting properly is the key </a:t>
            </a:r>
          </a:p>
          <a:p>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95026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Unknown Diagnosed Respiratory Infection</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85000" lnSpcReduction="10000"/>
          </a:bodyPr>
          <a:lstStyle/>
          <a:p>
            <a:r>
              <a:rPr lang="en-US" b="1" dirty="0"/>
              <a:t>Do staff understand how residents are placed into Transmission-Based Precautions and how staff is monitored for compliance?</a:t>
            </a:r>
            <a:endParaRPr lang="en-US" dirty="0"/>
          </a:p>
          <a:p>
            <a:pPr lvl="0"/>
            <a:endParaRPr lang="en-US" b="1" dirty="0"/>
          </a:p>
          <a:p>
            <a:pPr lvl="0"/>
            <a:r>
              <a:rPr lang="en-US" b="1" dirty="0"/>
              <a:t>Aerosol-generating procedures (AGPs) – Switch treatments if possible, to mitigate risk </a:t>
            </a:r>
          </a:p>
          <a:p>
            <a:pPr lvl="0"/>
            <a:endParaRPr lang="en-US" b="1" dirty="0"/>
          </a:p>
          <a:p>
            <a:pPr lvl="0"/>
            <a:r>
              <a:rPr lang="en-US" b="1" dirty="0"/>
              <a:t>Housekeeping – Think clean and dirty – EPA Registered disinfectant </a:t>
            </a:r>
          </a:p>
          <a:p>
            <a:pPr lvl="0"/>
            <a:endParaRPr lang="en-US" dirty="0"/>
          </a:p>
          <a:p>
            <a:pPr lvl="0"/>
            <a:r>
              <a:rPr lang="en-US" b="1" dirty="0"/>
              <a:t>How do you categorize staff wearing PPE when supplies are low?  </a:t>
            </a:r>
            <a:endParaRPr lang="en-US" dirty="0"/>
          </a:p>
          <a:p>
            <a:pPr lvl="1"/>
            <a:r>
              <a:rPr lang="en-US" b="1" dirty="0"/>
              <a:t>Not the department it is the level of contact with residents </a:t>
            </a:r>
            <a:endParaRPr lang="en-US" dirty="0"/>
          </a:p>
          <a:p>
            <a:pPr lvl="0"/>
            <a:endParaRPr lang="en-US" dirty="0"/>
          </a:p>
          <a:p>
            <a:pPr lvl="0"/>
            <a:endParaRPr lang="en-US" dirty="0"/>
          </a:p>
          <a:p>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364279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Resident Care</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lnSpcReduction="10000"/>
          </a:bodyPr>
          <a:lstStyle/>
          <a:p>
            <a:pPr marL="0" indent="0">
              <a:buNone/>
            </a:pPr>
            <a:r>
              <a:rPr lang="en-US" b="1" dirty="0"/>
              <a:t>When sustained community transmission or case(s) of COVID 19 inside the facility:</a:t>
            </a:r>
          </a:p>
          <a:p>
            <a:endParaRPr lang="en-US" dirty="0"/>
          </a:p>
          <a:p>
            <a:pPr marL="0" indent="0">
              <a:buNone/>
            </a:pPr>
            <a:r>
              <a:rPr lang="en-US" b="1" dirty="0"/>
              <a:t>Restrict (to the extent possible) in resident room – except when medically necessary </a:t>
            </a:r>
            <a:endParaRPr lang="en-US" dirty="0"/>
          </a:p>
          <a:p>
            <a:pPr lvl="0"/>
            <a:endParaRPr lang="en-US" dirty="0"/>
          </a:p>
          <a:p>
            <a:pPr marL="0" indent="0">
              <a:buNone/>
            </a:pPr>
            <a:r>
              <a:rPr lang="en-US" b="1" dirty="0"/>
              <a:t>Resident leaving the room with an active case of COVID to wear mask and limit movement, good hand hygiene and practice physical distancing – (efforts to keep 6 feet away from others)</a:t>
            </a:r>
            <a:endParaRPr lang="en-US" dirty="0"/>
          </a:p>
          <a:p>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0816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Resident Care</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a:bodyPr>
          <a:lstStyle/>
          <a:p>
            <a:pPr marL="0" indent="0">
              <a:buNone/>
            </a:pPr>
            <a:r>
              <a:rPr lang="en-US" b="1" dirty="0"/>
              <a:t>When sustained community transmission or case(s) of COVID 19 inside the facility:</a:t>
            </a:r>
          </a:p>
          <a:p>
            <a:pPr marL="0" indent="0">
              <a:buNone/>
            </a:pPr>
            <a:r>
              <a:rPr lang="en-US" b="1" dirty="0"/>
              <a:t>Conserve masks if there is a shortage – limit to resident diagnosed with or having active symptoms associated with a respiratory infection or COVID-19 </a:t>
            </a:r>
            <a:endParaRPr lang="en-US" dirty="0"/>
          </a:p>
          <a:p>
            <a:pPr lvl="1"/>
            <a:r>
              <a:rPr lang="en-US" b="1" dirty="0"/>
              <a:t>No group outings, gatherings, or communal dining – </a:t>
            </a:r>
            <a:r>
              <a:rPr lang="en-US" b="1" u="sng" dirty="0"/>
              <a:t>document it</a:t>
            </a:r>
            <a:endParaRPr lang="en-US" u="sng" dirty="0"/>
          </a:p>
          <a:p>
            <a:pPr lvl="1"/>
            <a:r>
              <a:rPr lang="en-US" b="1" dirty="0"/>
              <a:t>Are you conducting surveillance of residents by monitoring and communicating symptoms and acting on that with appropriate precautions and PPE and </a:t>
            </a:r>
            <a:r>
              <a:rPr lang="en-US" b="1" dirty="0" err="1"/>
              <a:t>cohorting</a:t>
            </a:r>
            <a:r>
              <a:rPr lang="en-US" b="1" dirty="0"/>
              <a:t>? Private room, double room with door and curtain closed?</a:t>
            </a:r>
            <a:endParaRPr lang="en-US" dirty="0"/>
          </a:p>
          <a:p>
            <a:pPr lvl="1"/>
            <a:r>
              <a:rPr lang="en-US" b="1" dirty="0"/>
              <a:t>Transfers take coordination between all parties – to outside medically necessary appointments and to higher levels of care.</a:t>
            </a:r>
            <a:endParaRPr lang="en-US"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993546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Infection Control Standards, Policies and Procedures</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lnSpcReduction="10000"/>
          </a:bodyPr>
          <a:lstStyle/>
          <a:p>
            <a:r>
              <a:rPr lang="en-US" b="1" dirty="0"/>
              <a:t>Refer to the CDC Checklist</a:t>
            </a:r>
          </a:p>
          <a:p>
            <a:endParaRPr lang="en-US" b="1" dirty="0"/>
          </a:p>
          <a:p>
            <a:r>
              <a:rPr lang="en-US" b="1" dirty="0"/>
              <a:t>Cross reference with your facility’s Infection Control Program policy &amp; procedure</a:t>
            </a:r>
          </a:p>
          <a:p>
            <a:endParaRPr lang="en-US" b="1" dirty="0"/>
          </a:p>
          <a:p>
            <a:r>
              <a:rPr lang="en-US" b="1" dirty="0"/>
              <a:t>Do your P&amp;P use national standards for undiagnosed respiratory illness and COVID-19?  Add as needed.</a:t>
            </a:r>
          </a:p>
          <a:p>
            <a:endParaRPr lang="en-US" b="1" dirty="0"/>
          </a:p>
          <a:p>
            <a:r>
              <a:rPr lang="en-US" b="1" dirty="0"/>
              <a:t>Policy or procedures include when to notify local/state public health officials if there are </a:t>
            </a:r>
            <a:r>
              <a:rPr lang="en-US" b="1" u="sng" dirty="0"/>
              <a:t>clusters of respiratory illness or cases of COVID 19 that are identified or suspected? </a:t>
            </a:r>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614071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fontScale="90000"/>
          </a:bodyPr>
          <a:lstStyle/>
          <a:p>
            <a:r>
              <a:rPr lang="en-US" b="1" dirty="0"/>
              <a:t>CMS COVID-19 Focused Survey</a:t>
            </a:r>
            <a:br>
              <a:rPr lang="en-US" b="1" dirty="0"/>
            </a:br>
            <a:r>
              <a:rPr lang="en-US" sz="2400" b="1" dirty="0"/>
              <a:t>Infection Surveillance – Screening Resident and Staff</a:t>
            </a:r>
            <a:br>
              <a:rPr lang="en-US" sz="2400" b="1" dirty="0"/>
            </a:b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lnSpcReduction="20000"/>
          </a:bodyPr>
          <a:lstStyle/>
          <a:p>
            <a:r>
              <a:rPr lang="en-US" b="1" dirty="0"/>
              <a:t>Visitors – Make sure you have signage on the door </a:t>
            </a:r>
            <a:endParaRPr lang="en-US" dirty="0"/>
          </a:p>
          <a:p>
            <a:pPr lvl="0"/>
            <a:endParaRPr lang="en-US" b="1" dirty="0"/>
          </a:p>
          <a:p>
            <a:pPr lvl="0"/>
            <a:r>
              <a:rPr lang="en-US" b="1" dirty="0"/>
              <a:t>Tracking – Monitoring – Reporting</a:t>
            </a:r>
            <a:endParaRPr lang="en-US" dirty="0"/>
          </a:p>
          <a:p>
            <a:pPr lvl="1"/>
            <a:r>
              <a:rPr lang="en-US" b="1" dirty="0"/>
              <a:t>No less than daily for residents </a:t>
            </a:r>
            <a:endParaRPr lang="en-US" dirty="0"/>
          </a:p>
          <a:p>
            <a:pPr lvl="1"/>
            <a:r>
              <a:rPr lang="en-US" b="1" dirty="0"/>
              <a:t>Prior to shift – Active Screening!</a:t>
            </a:r>
            <a:endParaRPr lang="en-US" dirty="0"/>
          </a:p>
          <a:p>
            <a:pPr lvl="1"/>
            <a:r>
              <a:rPr lang="en-US" b="1" dirty="0"/>
              <a:t>More than a task but requires oversight – do something with what you know</a:t>
            </a:r>
          </a:p>
          <a:p>
            <a:pPr lvl="1"/>
            <a:endParaRPr lang="en-US" dirty="0"/>
          </a:p>
          <a:p>
            <a:r>
              <a:rPr lang="en-US" b="1" dirty="0"/>
              <a:t>What is a fever?</a:t>
            </a:r>
          </a:p>
          <a:p>
            <a:endParaRPr lang="en-US" b="1" dirty="0"/>
          </a:p>
          <a:p>
            <a:r>
              <a:rPr lang="en-US" b="1" dirty="0"/>
              <a:t>Respiratory signs/symptoms or other symptoms related to COVID 19</a:t>
            </a:r>
          </a:p>
          <a:p>
            <a:endParaRPr lang="en-US" b="1" dirty="0"/>
          </a:p>
          <a:p>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436857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Infection Surveillance – Screening Resident and Staff</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lnSpcReduction="10000"/>
          </a:bodyPr>
          <a:lstStyle/>
          <a:p>
            <a:pPr lvl="0"/>
            <a:r>
              <a:rPr lang="en-US" b="1" dirty="0"/>
              <a:t>How many staff and residents diagnosed with COVID 19? </a:t>
            </a:r>
            <a:endParaRPr lang="en-US" dirty="0"/>
          </a:p>
          <a:p>
            <a:pPr lvl="0"/>
            <a:endParaRPr lang="en-US" b="1" dirty="0"/>
          </a:p>
          <a:p>
            <a:pPr lvl="0"/>
            <a:r>
              <a:rPr lang="en-US" b="1" dirty="0"/>
              <a:t>How many residents and staff have been tested – Protocol for testing? </a:t>
            </a:r>
            <a:endParaRPr lang="en-US" dirty="0"/>
          </a:p>
          <a:p>
            <a:pPr lvl="0"/>
            <a:endParaRPr lang="en-US" b="1" dirty="0"/>
          </a:p>
          <a:p>
            <a:pPr lvl="0"/>
            <a:r>
              <a:rPr lang="en-US" b="1" dirty="0"/>
              <a:t>Solid transfer process that is informative – Give them what you would want to know </a:t>
            </a:r>
          </a:p>
          <a:p>
            <a:pPr lvl="0"/>
            <a:endParaRPr lang="en-US" dirty="0"/>
          </a:p>
          <a:p>
            <a:pPr lvl="0"/>
            <a:r>
              <a:rPr lang="en-US" b="1" dirty="0"/>
              <a:t>Decision tree for staff – Nursing and unit managers for communicating and elevating information with local and state public officials – succession plan = more is better </a:t>
            </a:r>
            <a:endParaRPr lang="en-US" dirty="0"/>
          </a:p>
          <a:p>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81249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Infection Surveillance – Screening Resident and Staff</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pPr lvl="0"/>
            <a:r>
              <a:rPr lang="en-US" b="1" dirty="0"/>
              <a:t>Screen all employees at the door actively and any contractual individuals </a:t>
            </a:r>
            <a:endParaRPr lang="en-US" dirty="0"/>
          </a:p>
          <a:p>
            <a:pPr lvl="1"/>
            <a:r>
              <a:rPr lang="en-US" b="1" dirty="0"/>
              <a:t>Record data</a:t>
            </a:r>
          </a:p>
          <a:p>
            <a:pPr lvl="1"/>
            <a:r>
              <a:rPr lang="en-US" b="1" dirty="0"/>
              <a:t>When screening vendors – Change the Question </a:t>
            </a:r>
          </a:p>
          <a:p>
            <a:pPr lvl="2"/>
            <a:r>
              <a:rPr lang="en-US" b="1" dirty="0"/>
              <a:t>Have you had exposure to PUI/COVID 19 positive </a:t>
            </a:r>
            <a:r>
              <a:rPr lang="en-US" b="1" dirty="0">
                <a:highlight>
                  <a:srgbClr val="FFFF00"/>
                </a:highlight>
              </a:rPr>
              <a:t>without</a:t>
            </a:r>
            <a:r>
              <a:rPr lang="en-US" b="1" dirty="0"/>
              <a:t> PPE? </a:t>
            </a:r>
            <a:endParaRPr lang="en-US" dirty="0"/>
          </a:p>
          <a:p>
            <a:pPr lvl="1"/>
            <a:r>
              <a:rPr lang="en-US" b="1" dirty="0"/>
              <a:t>Know restriction criteria – and follow it without hesitation </a:t>
            </a:r>
            <a:endParaRPr lang="en-US" dirty="0"/>
          </a:p>
          <a:p>
            <a:pPr lvl="1"/>
            <a:r>
              <a:rPr lang="en-US" b="1" dirty="0"/>
              <a:t>What instructions are given during entrance? How do you communicate this information?</a:t>
            </a:r>
            <a:endParaRPr lang="en-US" dirty="0"/>
          </a:p>
          <a:p>
            <a:r>
              <a:rPr lang="en-US" b="1" dirty="0"/>
              <a:t>How to monitor self and how and who to report symptoms as they occur. – 24/7 </a:t>
            </a:r>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059879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Education, Monitoring, and Screening of Staff</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lnSpcReduction="10000"/>
          </a:bodyPr>
          <a:lstStyle/>
          <a:p>
            <a:pPr lvl="0"/>
            <a:r>
              <a:rPr lang="en-US" b="1" dirty="0"/>
              <a:t>COVID 19 documented education to staff</a:t>
            </a:r>
          </a:p>
          <a:p>
            <a:pPr lvl="0"/>
            <a:endParaRPr lang="en-US" dirty="0"/>
          </a:p>
          <a:p>
            <a:pPr lvl="0"/>
            <a:r>
              <a:rPr lang="en-US" b="1" dirty="0"/>
              <a:t>How to give updates to staff</a:t>
            </a:r>
          </a:p>
          <a:p>
            <a:pPr lvl="0"/>
            <a:endParaRPr lang="en-US" dirty="0"/>
          </a:p>
          <a:p>
            <a:pPr lvl="0"/>
            <a:r>
              <a:rPr lang="en-US" b="1" dirty="0"/>
              <a:t>Symptoms occur – face mask on and go home – report to public health and ISDH ASAP </a:t>
            </a:r>
            <a:endParaRPr lang="en-US" dirty="0"/>
          </a:p>
          <a:p>
            <a:pPr lvl="1"/>
            <a:r>
              <a:rPr lang="en-US" b="1" dirty="0"/>
              <a:t>Provide calm and reinforcing instructions to your employee </a:t>
            </a:r>
            <a:endParaRPr lang="en-US" dirty="0"/>
          </a:p>
          <a:p>
            <a:pPr lvl="1"/>
            <a:r>
              <a:rPr lang="en-US" b="1" dirty="0"/>
              <a:t>Gather information on individuals, equipment, and locations the person encountered.</a:t>
            </a:r>
            <a:endParaRPr lang="en-US" dirty="0"/>
          </a:p>
          <a:p>
            <a:pPr lvl="1"/>
            <a:r>
              <a:rPr lang="en-US" b="1" dirty="0"/>
              <a:t>Know current guidance about returning to work – Local health department can advise </a:t>
            </a:r>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9714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normAutofit/>
          </a:bodyPr>
          <a:lstStyle/>
          <a:p>
            <a:r>
              <a:rPr lang="en-US" b="1" dirty="0"/>
              <a:t>CMS COVID-19 Focused Survey</a:t>
            </a:r>
            <a:br>
              <a:rPr lang="en-US" b="1" dirty="0"/>
            </a:br>
            <a:r>
              <a:rPr lang="en-US" sz="2400" b="1" dirty="0"/>
              <a:t>Staffing Emergencies – Emergency Preparedness</a:t>
            </a:r>
            <a:endParaRPr lang="en-US" sz="24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fontScale="92500" lnSpcReduction="10000"/>
          </a:bodyPr>
          <a:lstStyle/>
          <a:p>
            <a:pPr lvl="0"/>
            <a:r>
              <a:rPr lang="en-US" b="1" dirty="0"/>
              <a:t>Plan on how to ensure staffing to meet the needs of the residents </a:t>
            </a:r>
          </a:p>
          <a:p>
            <a:pPr lvl="1"/>
            <a:r>
              <a:rPr lang="en-US" dirty="0"/>
              <a:t>Regularly check availability of PRN staff</a:t>
            </a:r>
          </a:p>
          <a:p>
            <a:pPr lvl="1"/>
            <a:r>
              <a:rPr lang="en-US" dirty="0"/>
              <a:t>Check your local retirees – still have an active license?</a:t>
            </a:r>
          </a:p>
          <a:p>
            <a:pPr lvl="1"/>
            <a:r>
              <a:rPr lang="en-US" dirty="0"/>
              <a:t>Document contact with staffing agencies and be ready to activate</a:t>
            </a:r>
          </a:p>
          <a:p>
            <a:pPr lvl="1"/>
            <a:r>
              <a:rPr lang="en-US" dirty="0"/>
              <a:t>Contact local hospitals to ask for help in a surge</a:t>
            </a:r>
          </a:p>
          <a:p>
            <a:pPr lvl="1"/>
            <a:r>
              <a:rPr lang="en-US" dirty="0"/>
              <a:t>Explore use of ISDH waivers – PCA and dining assistant</a:t>
            </a:r>
          </a:p>
          <a:p>
            <a:pPr lvl="1"/>
            <a:r>
              <a:rPr lang="en-US" dirty="0"/>
              <a:t>Telehealth options?</a:t>
            </a:r>
          </a:p>
          <a:p>
            <a:pPr lvl="1"/>
            <a:r>
              <a:rPr lang="en-US" dirty="0"/>
              <a:t>Combat Pay for COVID Care</a:t>
            </a:r>
          </a:p>
          <a:p>
            <a:pPr lvl="1"/>
            <a:r>
              <a:rPr lang="en-US" dirty="0"/>
              <a:t>Child Care Partnerships</a:t>
            </a:r>
          </a:p>
          <a:p>
            <a:pPr lvl="1"/>
            <a:r>
              <a:rPr lang="en-US" dirty="0"/>
              <a:t>Are volunteers allowed?</a:t>
            </a:r>
          </a:p>
          <a:p>
            <a:pPr lvl="0"/>
            <a:r>
              <a:rPr lang="en-US" b="1" dirty="0"/>
              <a:t>How do you implement the plan?</a:t>
            </a:r>
            <a:endParaRPr lang="en-US" dirty="0"/>
          </a:p>
          <a:p>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377925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9E275C-F64C-4003-A229-705BD290AD8B}"/>
              </a:ext>
            </a:extLst>
          </p:cNvPr>
          <p:cNvSpPr/>
          <p:nvPr/>
        </p:nvSpPr>
        <p:spPr>
          <a:xfrm>
            <a:off x="0" y="0"/>
            <a:ext cx="12192000" cy="6858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897974" y="2296475"/>
            <a:ext cx="10140531" cy="1325563"/>
          </a:xfrm>
        </p:spPr>
        <p:txBody>
          <a:bodyPr>
            <a:noAutofit/>
          </a:bodyPr>
          <a:lstStyle/>
          <a:p>
            <a:pPr algn="ctr"/>
            <a:r>
              <a:rPr lang="en-US" sz="3600" b="1" dirty="0">
                <a:solidFill>
                  <a:schemeClr val="bg1"/>
                </a:solidFill>
                <a:latin typeface="Arial" panose="020B0604020202020204" pitchFamily="34" charset="0"/>
                <a:cs typeface="Arial" panose="020B0604020202020204" pitchFamily="34" charset="0"/>
              </a:rPr>
              <a:t>Lessons Learned from Kirkland, Washington</a:t>
            </a:r>
          </a:p>
        </p:txBody>
      </p:sp>
    </p:spTree>
    <p:extLst>
      <p:ext uri="{BB962C8B-B14F-4D97-AF65-F5344CB8AC3E}">
        <p14:creationId xmlns:p14="http://schemas.microsoft.com/office/powerpoint/2010/main" val="171986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9E275C-F64C-4003-A229-705BD290AD8B}"/>
              </a:ext>
            </a:extLst>
          </p:cNvPr>
          <p:cNvSpPr/>
          <p:nvPr/>
        </p:nvSpPr>
        <p:spPr>
          <a:xfrm>
            <a:off x="0" y="0"/>
            <a:ext cx="12192000" cy="6858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391A6236-153C-4B44-85D9-ECCD76875FE0}"/>
              </a:ext>
            </a:extLst>
          </p:cNvPr>
          <p:cNvPicPr>
            <a:picLocks noChangeAspect="1"/>
          </p:cNvPicPr>
          <p:nvPr/>
        </p:nvPicPr>
        <p:blipFill>
          <a:blip r:embed="rId2"/>
          <a:stretch>
            <a:fillRect/>
          </a:stretch>
        </p:blipFill>
        <p:spPr>
          <a:xfrm>
            <a:off x="1032121" y="458455"/>
            <a:ext cx="9872235" cy="6055906"/>
          </a:xfrm>
          <a:prstGeom prst="rect">
            <a:avLst/>
          </a:prstGeom>
        </p:spPr>
      </p:pic>
    </p:spTree>
    <p:extLst>
      <p:ext uri="{BB962C8B-B14F-4D97-AF65-F5344CB8AC3E}">
        <p14:creationId xmlns:p14="http://schemas.microsoft.com/office/powerpoint/2010/main" val="2247194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E1834A-6356-4423-87C1-0ABB224C3F8C}"/>
              </a:ext>
            </a:extLst>
          </p:cNvPr>
          <p:cNvSpPr txBox="1"/>
          <p:nvPr/>
        </p:nvSpPr>
        <p:spPr>
          <a:xfrm>
            <a:off x="1073321" y="5595987"/>
            <a:ext cx="9116938" cy="400110"/>
          </a:xfrm>
          <a:prstGeom prst="rect">
            <a:avLst/>
          </a:prstGeom>
          <a:noFill/>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MAY 22, 2019</a:t>
            </a:r>
          </a:p>
        </p:txBody>
      </p:sp>
      <p:sp>
        <p:nvSpPr>
          <p:cNvPr id="7" name="Rectangle 6">
            <a:extLst>
              <a:ext uri="{FF2B5EF4-FFF2-40B4-BE49-F238E27FC236}">
                <a16:creationId xmlns:a16="http://schemas.microsoft.com/office/drawing/2014/main" id="{3E6CDD4B-71EE-4C62-9EFB-C51201430B7C}"/>
              </a:ext>
            </a:extLst>
          </p:cNvPr>
          <p:cNvSpPr/>
          <p:nvPr/>
        </p:nvSpPr>
        <p:spPr>
          <a:xfrm>
            <a:off x="9832" y="1960103"/>
            <a:ext cx="12192000" cy="265122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34147936-FA9E-4357-AEA4-BF13CD95A3EF}"/>
              </a:ext>
            </a:extLst>
          </p:cNvPr>
          <p:cNvSpPr>
            <a:spLocks noGrp="1"/>
          </p:cNvSpPr>
          <p:nvPr>
            <p:ph type="ctrTitle"/>
          </p:nvPr>
        </p:nvSpPr>
        <p:spPr>
          <a:xfrm>
            <a:off x="830870" y="1262013"/>
            <a:ext cx="10102601" cy="2387600"/>
          </a:xfrm>
        </p:spPr>
        <p:txBody>
          <a:bodyPr>
            <a:normAutofit/>
          </a:bodyPr>
          <a:lstStyle/>
          <a:p>
            <a:pPr algn="l"/>
            <a:r>
              <a:rPr lang="en-US" b="1" dirty="0">
                <a:solidFill>
                  <a:schemeClr val="bg1"/>
                </a:solidFill>
                <a:latin typeface="Arial" panose="020B0604020202020204" pitchFamily="34" charset="0"/>
                <a:cs typeface="Arial" panose="020B0604020202020204" pitchFamily="34" charset="0"/>
              </a:rPr>
              <a:t>THANK YOU!</a:t>
            </a:r>
            <a:endParaRPr lang="en-US" dirty="0">
              <a:solidFill>
                <a:schemeClr val="bg1"/>
              </a:solidFill>
            </a:endParaRPr>
          </a:p>
        </p:txBody>
      </p:sp>
      <p:sp>
        <p:nvSpPr>
          <p:cNvPr id="9" name="Subtitle 8">
            <a:extLst>
              <a:ext uri="{FF2B5EF4-FFF2-40B4-BE49-F238E27FC236}">
                <a16:creationId xmlns:a16="http://schemas.microsoft.com/office/drawing/2014/main" id="{842C926B-A8B2-49F2-A991-59EE25EE7470}"/>
              </a:ext>
            </a:extLst>
          </p:cNvPr>
          <p:cNvSpPr>
            <a:spLocks noGrp="1"/>
          </p:cNvSpPr>
          <p:nvPr>
            <p:ph type="subTitle" idx="1"/>
          </p:nvPr>
        </p:nvSpPr>
        <p:spPr>
          <a:xfrm>
            <a:off x="10317657" y="6153549"/>
            <a:ext cx="1533833" cy="400110"/>
          </a:xfrm>
        </p:spPr>
        <p:txBody>
          <a:bodyPr>
            <a:normAutofit/>
          </a:bodyPr>
          <a:lstStyle/>
          <a:p>
            <a:pPr algn="r"/>
            <a:r>
              <a:rPr lang="en-US" sz="1800" b="1" dirty="0">
                <a:solidFill>
                  <a:schemeClr val="bg2">
                    <a:lumMod val="25000"/>
                  </a:schemeClr>
                </a:solidFill>
                <a:latin typeface="Arial" panose="020B0604020202020204" pitchFamily="34" charset="0"/>
                <a:cs typeface="Arial" panose="020B0604020202020204" pitchFamily="34" charset="0"/>
              </a:rPr>
              <a:t>IHCA.ORG</a:t>
            </a:r>
          </a:p>
        </p:txBody>
      </p:sp>
      <p:pic>
        <p:nvPicPr>
          <p:cNvPr id="11" name="Picture 10">
            <a:extLst>
              <a:ext uri="{FF2B5EF4-FFF2-40B4-BE49-F238E27FC236}">
                <a16:creationId xmlns:a16="http://schemas.microsoft.com/office/drawing/2014/main" id="{51593A36-4E15-4E67-8241-730D4512FABC}"/>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378849" y="304341"/>
            <a:ext cx="542753" cy="727611"/>
          </a:xfrm>
          <a:prstGeom prst="rect">
            <a:avLst/>
          </a:prstGeom>
        </p:spPr>
      </p:pic>
    </p:spTree>
    <p:extLst>
      <p:ext uri="{BB962C8B-B14F-4D97-AF65-F5344CB8AC3E}">
        <p14:creationId xmlns:p14="http://schemas.microsoft.com/office/powerpoint/2010/main" val="189549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Kirkland Survey Findings</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Failure to rapidly identify and manage ill resident </a:t>
            </a:r>
          </a:p>
          <a:p>
            <a:endParaRPr lang="en-US" dirty="0"/>
          </a:p>
          <a:p>
            <a:r>
              <a:rPr lang="en-US" b="1" dirty="0"/>
              <a:t>Failure to notify the health department of the increasing rate of respiratory infections among residents. </a:t>
            </a:r>
          </a:p>
          <a:p>
            <a:endParaRPr lang="en-US" dirty="0"/>
          </a:p>
          <a:p>
            <a:r>
              <a:rPr lang="en-US" b="1" dirty="0"/>
              <a:t>Failure to possess a backup plan following the absence of the facility’s primary clinician, who fell ill. </a:t>
            </a:r>
          </a:p>
          <a:p>
            <a:endParaRPr lang="en-US" b="1" dirty="0">
              <a:solidFill>
                <a:schemeClr val="tx1">
                  <a:lumMod val="65000"/>
                  <a:lumOff val="35000"/>
                </a:schemeClr>
              </a:solidFill>
              <a:latin typeface="Arial" panose="020B0604020202020204" pitchFamily="34" charset="0"/>
              <a:cs typeface="Arial" panose="020B0604020202020204" pitchFamily="34" charset="0"/>
            </a:endParaRPr>
          </a:p>
          <a:p>
            <a:r>
              <a:rPr lang="en-US" b="1" dirty="0"/>
              <a:t>IJ Level S/S</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06251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Infection Control Overview</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F880</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pPr marL="0" indent="0">
              <a:lnSpc>
                <a:spcPct val="150000"/>
              </a:lnSpc>
              <a:buNone/>
            </a:pPr>
            <a:r>
              <a:rPr lang="en-US" b="1" dirty="0"/>
              <a:t>The facility must establish and maintain an infection control program designed to provide a safe, sanitary and comfortable environment and help prevent the development and transmission of communicable disease and infection. </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97380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Infection Control Overview</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F880</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lnSpcReduction="10000"/>
          </a:bodyPr>
          <a:lstStyle/>
          <a:p>
            <a:pPr marL="0" indent="0">
              <a:lnSpc>
                <a:spcPct val="150000"/>
              </a:lnSpc>
              <a:buNone/>
            </a:pPr>
            <a:r>
              <a:rPr lang="en-US" b="1" dirty="0"/>
              <a:t>The facility must establish and maintain a system for preventing and identifying, reporting, investigating and controlling infections and communicable diseases for all residents, staff, volunteers, visitors, and other individuals providing services under contract arrangement based upon the facility assessment conducted according to 483.70. following accepted national standards.</a:t>
            </a:r>
            <a:r>
              <a:rPr lang="en-US" dirty="0">
                <a:solidFill>
                  <a:schemeClr val="tx1">
                    <a:lumMod val="65000"/>
                    <a:lumOff val="35000"/>
                  </a:schemeClr>
                </a:solidFill>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6911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Infection Control Overview</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F880</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pPr marL="0" indent="0">
              <a:lnSpc>
                <a:spcPct val="150000"/>
              </a:lnSpc>
              <a:buNone/>
            </a:pPr>
            <a:r>
              <a:rPr lang="en-US" b="1" dirty="0"/>
              <a:t>The facility must develop and implement policy and procedures that, at a minimum:</a:t>
            </a:r>
            <a:endParaRPr lang="en-US" dirty="0"/>
          </a:p>
          <a:p>
            <a:pPr lvl="1"/>
            <a:r>
              <a:rPr lang="en-US" b="1" dirty="0"/>
              <a:t>Explains how standard precaution and when and where transmission-based precautions should be utilized. </a:t>
            </a:r>
            <a:endParaRPr lang="en-US" dirty="0"/>
          </a:p>
          <a:p>
            <a:pPr lvl="1"/>
            <a:r>
              <a:rPr lang="en-US" b="1" dirty="0"/>
              <a:t>Prohibits staff with a communicable disease from direct contact with resident or their food.</a:t>
            </a:r>
            <a:endParaRPr lang="en-US" dirty="0"/>
          </a:p>
          <a:p>
            <a:pPr lvl="1"/>
            <a:r>
              <a:rPr lang="en-US" b="1" dirty="0"/>
              <a:t>Requires staff to follow hand hygiene consistent with acceptable standards.</a:t>
            </a:r>
            <a:endParaRPr lang="en-US" dirty="0"/>
          </a:p>
          <a:p>
            <a:pPr lvl="1"/>
            <a:r>
              <a:rPr lang="en-US" b="1" dirty="0"/>
              <a:t>Handles, stores, processes, transports all linens and laundry with acceptable standards.</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972848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2238998" y="365125"/>
            <a:ext cx="9114802" cy="1325563"/>
          </a:xfrm>
        </p:spPr>
        <p:txBody>
          <a:bodyPr/>
          <a:lstStyle/>
          <a:p>
            <a:r>
              <a:rPr lang="en-US" b="1" dirty="0">
                <a:solidFill>
                  <a:srgbClr val="0070C0"/>
                </a:solidFill>
                <a:latin typeface="Arial" panose="020B0604020202020204" pitchFamily="34" charset="0"/>
                <a:cs typeface="Arial" panose="020B0604020202020204" pitchFamily="34" charset="0"/>
              </a:rPr>
              <a:t>Results from Kirkland</a:t>
            </a:r>
          </a:p>
        </p:txBody>
      </p:sp>
      <p:sp>
        <p:nvSpPr>
          <p:cNvPr id="3" name="Content Placeholder 2">
            <a:extLst>
              <a:ext uri="{FF2B5EF4-FFF2-40B4-BE49-F238E27FC236}">
                <a16:creationId xmlns:a16="http://schemas.microsoft.com/office/drawing/2014/main" id="{4C9F67EC-EA27-47A5-878A-6595BC529943}"/>
              </a:ext>
            </a:extLst>
          </p:cNvPr>
          <p:cNvSpPr>
            <a:spLocks noGrp="1"/>
          </p:cNvSpPr>
          <p:nvPr>
            <p:ph idx="1"/>
          </p:nvPr>
        </p:nvSpPr>
        <p:spPr>
          <a:xfrm>
            <a:off x="2238998" y="1690688"/>
            <a:ext cx="8953037" cy="4351338"/>
          </a:xfrm>
        </p:spPr>
        <p:txBody>
          <a:bodyPr>
            <a:normAutofit/>
          </a:bodyPr>
          <a:lstStyle/>
          <a:p>
            <a:r>
              <a:rPr lang="en-US" b="1" dirty="0"/>
              <a:t>CMS and CDC collaboration on focused survey process</a:t>
            </a:r>
          </a:p>
          <a:p>
            <a:r>
              <a:rPr lang="en-US" b="1" dirty="0"/>
              <a:t>Incorporates elements of CDC Preparedness Checklist</a:t>
            </a:r>
          </a:p>
          <a:p>
            <a:r>
              <a:rPr lang="en-US" b="1" dirty="0"/>
              <a:t>Expectation of facility self-assessment with the new protocol</a:t>
            </a:r>
          </a:p>
          <a:p>
            <a:r>
              <a:rPr lang="en-US" b="1" dirty="0"/>
              <a:t>If onsite investigation occurs the self-assessment documents may be requested</a:t>
            </a:r>
          </a:p>
          <a:p>
            <a:r>
              <a:rPr lang="en-US" b="1" dirty="0"/>
              <a:t>CMS encourages sharing of the self-assessment with state and local health departments</a:t>
            </a:r>
          </a:p>
          <a:p>
            <a:pPr marL="0" indent="0">
              <a:buNone/>
            </a:pPr>
            <a:endParaRPr lang="en-US" b="1" dirty="0"/>
          </a:p>
        </p:txBody>
      </p:sp>
      <p:pic>
        <p:nvPicPr>
          <p:cNvPr id="4" name="Picture 3">
            <a:extLst>
              <a:ext uri="{FF2B5EF4-FFF2-40B4-BE49-F238E27FC236}">
                <a16:creationId xmlns:a16="http://schemas.microsoft.com/office/drawing/2014/main" id="{C8FC4D49-BDDA-4DD5-AAB9-B2CA762EB18D}"/>
              </a:ext>
            </a:extLst>
          </p:cNvPr>
          <p:cNvPicPr>
            <a:picLocks noChangeAspect="1"/>
          </p:cNvPicPr>
          <p:nvPr/>
        </p:nvPicPr>
        <p:blipFill rotWithShape="1">
          <a:blip r:embed="rId2">
            <a:extLst>
              <a:ext uri="{28A0092B-C50C-407E-A947-70E740481C1C}">
                <a14:useLocalDpi xmlns:a14="http://schemas.microsoft.com/office/drawing/2010/main" val="0"/>
              </a:ext>
            </a:extLst>
          </a:blip>
          <a:srcRect r="57395"/>
          <a:stretch/>
        </p:blipFill>
        <p:spPr>
          <a:xfrm>
            <a:off x="11192036" y="5888052"/>
            <a:ext cx="542753" cy="727611"/>
          </a:xfrm>
          <a:prstGeom prst="rect">
            <a:avLst/>
          </a:prstGeom>
        </p:spPr>
      </p:pic>
      <p:sp>
        <p:nvSpPr>
          <p:cNvPr id="5" name="Rectangle 4">
            <a:extLst>
              <a:ext uri="{FF2B5EF4-FFF2-40B4-BE49-F238E27FC236}">
                <a16:creationId xmlns:a16="http://schemas.microsoft.com/office/drawing/2014/main" id="{819E275C-F64C-4003-A229-705BD290AD8B}"/>
              </a:ext>
            </a:extLst>
          </p:cNvPr>
          <p:cNvSpPr/>
          <p:nvPr/>
        </p:nvSpPr>
        <p:spPr>
          <a:xfrm>
            <a:off x="0" y="-1"/>
            <a:ext cx="1698989" cy="685800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30843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9E275C-F64C-4003-A229-705BD290AD8B}"/>
              </a:ext>
            </a:extLst>
          </p:cNvPr>
          <p:cNvSpPr/>
          <p:nvPr/>
        </p:nvSpPr>
        <p:spPr>
          <a:xfrm>
            <a:off x="0" y="0"/>
            <a:ext cx="12192000" cy="6858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2A779D9-31C9-4E84-8AD2-2D0798A20458}"/>
              </a:ext>
            </a:extLst>
          </p:cNvPr>
          <p:cNvSpPr>
            <a:spLocks noGrp="1"/>
          </p:cNvSpPr>
          <p:nvPr>
            <p:ph type="title"/>
          </p:nvPr>
        </p:nvSpPr>
        <p:spPr>
          <a:xfrm>
            <a:off x="897974" y="2296475"/>
            <a:ext cx="10140531" cy="1325563"/>
          </a:xfrm>
        </p:spPr>
        <p:txBody>
          <a:bodyPr>
            <a:noAutofit/>
          </a:bodyPr>
          <a:lstStyle/>
          <a:p>
            <a:pPr algn="ctr"/>
            <a:r>
              <a:rPr lang="en-US" sz="3600" b="1" dirty="0">
                <a:solidFill>
                  <a:schemeClr val="bg1"/>
                </a:solidFill>
                <a:latin typeface="Arial" panose="020B0604020202020204" pitchFamily="34" charset="0"/>
                <a:cs typeface="Arial" panose="020B0604020202020204" pitchFamily="34" charset="0"/>
              </a:rPr>
              <a:t>Call to Action</a:t>
            </a:r>
            <a:br>
              <a:rPr lang="en-US" sz="3600" b="1" dirty="0">
                <a:solidFill>
                  <a:schemeClr val="bg1"/>
                </a:solidFill>
                <a:latin typeface="Arial" panose="020B0604020202020204" pitchFamily="34" charset="0"/>
                <a:cs typeface="Arial" panose="020B0604020202020204" pitchFamily="34" charset="0"/>
              </a:rPr>
            </a:b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Implement the CMS Self-Assessment Tool and Prevent the Spread of Infection</a:t>
            </a:r>
          </a:p>
        </p:txBody>
      </p:sp>
    </p:spTree>
    <p:extLst>
      <p:ext uri="{BB962C8B-B14F-4D97-AF65-F5344CB8AC3E}">
        <p14:creationId xmlns:p14="http://schemas.microsoft.com/office/powerpoint/2010/main" val="1657187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1789</Words>
  <Application>Microsoft Office PowerPoint</Application>
  <PresentationFormat>Widescreen</PresentationFormat>
  <Paragraphs>219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Operationalizing CMS’s Infection Control Protocol</vt:lpstr>
      <vt:lpstr>OVERVIEW</vt:lpstr>
      <vt:lpstr>Lessons Learned from Kirkland, Washington</vt:lpstr>
      <vt:lpstr>Kirkland Survey Findings</vt:lpstr>
      <vt:lpstr>Infection Control Overview F880</vt:lpstr>
      <vt:lpstr>Infection Control Overview F880</vt:lpstr>
      <vt:lpstr>Infection Control Overview F880</vt:lpstr>
      <vt:lpstr>Results from Kirkland</vt:lpstr>
      <vt:lpstr>Call to Action  Implement the CMS Self-Assessment Tool and Prevent the Spread of Infection</vt:lpstr>
      <vt:lpstr>Survey Approaches</vt:lpstr>
      <vt:lpstr>Tools to Help</vt:lpstr>
      <vt:lpstr>CDC Coronavirus Disease Checklist</vt:lpstr>
      <vt:lpstr>CDC Coronavirus Disease Checklist</vt:lpstr>
      <vt:lpstr>CMS COVID-19 Focused Survey</vt:lpstr>
      <vt:lpstr>CMS COVID-19 Focused Survey General Standard Precautions – Observations </vt:lpstr>
      <vt:lpstr>CMS COVID-19 Focused Survey Hand Hygiene</vt:lpstr>
      <vt:lpstr>CMS COVID-19 Focused Survey Personal Protective Equipment</vt:lpstr>
      <vt:lpstr>CMS COVID-19 Focused Survey Personal Protective Equipment</vt:lpstr>
      <vt:lpstr>CMS COVID-19 Focused Survey Transmission-Based Precautions</vt:lpstr>
      <vt:lpstr>CMS COVID-19 Focused Survey Unknown Diagnosed Respiratory Infection</vt:lpstr>
      <vt:lpstr>CMS COVID-19 Focused Survey Unknown Diagnosed Respiratory Infection</vt:lpstr>
      <vt:lpstr>CMS COVID-19 Focused Survey Resident Care</vt:lpstr>
      <vt:lpstr>CMS COVID-19 Focused Survey Resident Care</vt:lpstr>
      <vt:lpstr>CMS COVID-19 Focused Survey Infection Control Standards, Policies and Procedures</vt:lpstr>
      <vt:lpstr>CMS COVID-19 Focused Survey Infection Surveillance – Screening Resident and Staff </vt:lpstr>
      <vt:lpstr>CMS COVID-19 Focused Survey Infection Surveillance – Screening Resident and Staff</vt:lpstr>
      <vt:lpstr>CMS COVID-19 Focused Survey Infection Surveillance – Screening Resident and Staff</vt:lpstr>
      <vt:lpstr>CMS COVID-19 Focused Survey Education, Monitoring, and Screening of Staff</vt:lpstr>
      <vt:lpstr>CMS COVID-19 Focused Survey Staffing Emergencies – Emergency Preparedness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PRESENTATION TITLE HERE</dc:title>
  <dc:creator>Deeksha Kapoor</dc:creator>
  <cp:lastModifiedBy>Zachary Cattell</cp:lastModifiedBy>
  <cp:revision>26</cp:revision>
  <dcterms:created xsi:type="dcterms:W3CDTF">2019-05-22T13:32:59Z</dcterms:created>
  <dcterms:modified xsi:type="dcterms:W3CDTF">2020-03-26T00:08:06Z</dcterms:modified>
</cp:coreProperties>
</file>