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8" r:id="rId5"/>
    <p:sldMasterId id="2147483665" r:id="rId6"/>
  </p:sldMasterIdLst>
  <p:notesMasterIdLst>
    <p:notesMasterId r:id="rId28"/>
  </p:notesMasterIdLst>
  <p:sldIdLst>
    <p:sldId id="256" r:id="rId7"/>
    <p:sldId id="274" r:id="rId8"/>
    <p:sldId id="257" r:id="rId9"/>
    <p:sldId id="268" r:id="rId10"/>
    <p:sldId id="259" r:id="rId11"/>
    <p:sldId id="269" r:id="rId12"/>
    <p:sldId id="265" r:id="rId13"/>
    <p:sldId id="270" r:id="rId14"/>
    <p:sldId id="260" r:id="rId15"/>
    <p:sldId id="271" r:id="rId16"/>
    <p:sldId id="272" r:id="rId17"/>
    <p:sldId id="261" r:id="rId18"/>
    <p:sldId id="273" r:id="rId19"/>
    <p:sldId id="266" r:id="rId20"/>
    <p:sldId id="275" r:id="rId21"/>
    <p:sldId id="263" r:id="rId22"/>
    <p:sldId id="276" r:id="rId23"/>
    <p:sldId id="267" r:id="rId24"/>
    <p:sldId id="278" r:id="rId25"/>
    <p:sldId id="280" r:id="rId26"/>
    <p:sldId id="279" r:id="rId2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C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436" autoAdjust="0"/>
  </p:normalViewPr>
  <p:slideViewPr>
    <p:cSldViewPr>
      <p:cViewPr varScale="1">
        <p:scale>
          <a:sx n="67" d="100"/>
          <a:sy n="67" d="100"/>
        </p:scale>
        <p:origin x="2274" y="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viewProps" Target="viewProps.xml"/><Relationship Id="rId8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enfeld-Mountain, Andrea J" userId="983f1767-158a-49f7-afd0-a1d525db642e" providerId="ADAL" clId="{34414C75-D264-4857-A402-957DBF5F662D}"/>
    <pc:docChg chg="modSld">
      <pc:chgData name="Rosenfeld-Mountain, Andrea J" userId="983f1767-158a-49f7-afd0-a1d525db642e" providerId="ADAL" clId="{34414C75-D264-4857-A402-957DBF5F662D}" dt="2025-12-18T21:37:43.680" v="9" actId="20577"/>
      <pc:docMkLst>
        <pc:docMk/>
      </pc:docMkLst>
      <pc:sldChg chg="modNotesTx">
        <pc:chgData name="Rosenfeld-Mountain, Andrea J" userId="983f1767-158a-49f7-afd0-a1d525db642e" providerId="ADAL" clId="{34414C75-D264-4857-A402-957DBF5F662D}" dt="2025-12-18T21:36:57.002" v="0" actId="20577"/>
        <pc:sldMkLst>
          <pc:docMk/>
          <pc:sldMk cId="1879692505" sldId="259"/>
        </pc:sldMkLst>
      </pc:sldChg>
      <pc:sldChg chg="modNotesTx">
        <pc:chgData name="Rosenfeld-Mountain, Andrea J" userId="983f1767-158a-49f7-afd0-a1d525db642e" providerId="ADAL" clId="{34414C75-D264-4857-A402-957DBF5F662D}" dt="2025-12-18T21:37:10.751" v="2" actId="20577"/>
        <pc:sldMkLst>
          <pc:docMk/>
          <pc:sldMk cId="128769317" sldId="260"/>
        </pc:sldMkLst>
      </pc:sldChg>
      <pc:sldChg chg="modNotesTx">
        <pc:chgData name="Rosenfeld-Mountain, Andrea J" userId="983f1767-158a-49f7-afd0-a1d525db642e" providerId="ADAL" clId="{34414C75-D264-4857-A402-957DBF5F662D}" dt="2025-12-18T21:37:21.775" v="4" actId="20577"/>
        <pc:sldMkLst>
          <pc:docMk/>
          <pc:sldMk cId="1016747857" sldId="261"/>
        </pc:sldMkLst>
      </pc:sldChg>
      <pc:sldChg chg="modNotesTx">
        <pc:chgData name="Rosenfeld-Mountain, Andrea J" userId="983f1767-158a-49f7-afd0-a1d525db642e" providerId="ADAL" clId="{34414C75-D264-4857-A402-957DBF5F662D}" dt="2025-12-18T21:37:35.356" v="7" actId="20577"/>
        <pc:sldMkLst>
          <pc:docMk/>
          <pc:sldMk cId="1254215328" sldId="263"/>
        </pc:sldMkLst>
      </pc:sldChg>
      <pc:sldChg chg="modNotesTx">
        <pc:chgData name="Rosenfeld-Mountain, Andrea J" userId="983f1767-158a-49f7-afd0-a1d525db642e" providerId="ADAL" clId="{34414C75-D264-4857-A402-957DBF5F662D}" dt="2025-12-18T21:37:04.708" v="1" actId="20577"/>
        <pc:sldMkLst>
          <pc:docMk/>
          <pc:sldMk cId="3150673044" sldId="265"/>
        </pc:sldMkLst>
      </pc:sldChg>
      <pc:sldChg chg="modNotesTx">
        <pc:chgData name="Rosenfeld-Mountain, Andrea J" userId="983f1767-158a-49f7-afd0-a1d525db642e" providerId="ADAL" clId="{34414C75-D264-4857-A402-957DBF5F662D}" dt="2025-12-18T21:37:30.541" v="6" actId="20577"/>
        <pc:sldMkLst>
          <pc:docMk/>
          <pc:sldMk cId="2789365643" sldId="266"/>
        </pc:sldMkLst>
      </pc:sldChg>
      <pc:sldChg chg="modNotesTx">
        <pc:chgData name="Rosenfeld-Mountain, Andrea J" userId="983f1767-158a-49f7-afd0-a1d525db642e" providerId="ADAL" clId="{34414C75-D264-4857-A402-957DBF5F662D}" dt="2025-12-18T21:37:39.890" v="8" actId="20577"/>
        <pc:sldMkLst>
          <pc:docMk/>
          <pc:sldMk cId="1658130385" sldId="267"/>
        </pc:sldMkLst>
      </pc:sldChg>
      <pc:sldChg chg="modNotesTx">
        <pc:chgData name="Rosenfeld-Mountain, Andrea J" userId="983f1767-158a-49f7-afd0-a1d525db642e" providerId="ADAL" clId="{34414C75-D264-4857-A402-957DBF5F662D}" dt="2025-12-18T21:37:14.954" v="3" actId="20577"/>
        <pc:sldMkLst>
          <pc:docMk/>
          <pc:sldMk cId="1375015315" sldId="271"/>
        </pc:sldMkLst>
      </pc:sldChg>
      <pc:sldChg chg="modNotesTx">
        <pc:chgData name="Rosenfeld-Mountain, Andrea J" userId="983f1767-158a-49f7-afd0-a1d525db642e" providerId="ADAL" clId="{34414C75-D264-4857-A402-957DBF5F662D}" dt="2025-12-18T21:37:43.680" v="9" actId="20577"/>
        <pc:sldMkLst>
          <pc:docMk/>
          <pc:sldMk cId="1984032236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09C915E2-8DE1-4454-8342-44253758142D}" type="datetimeFigureOut">
              <a:rPr lang="en-US" smtClean="0"/>
              <a:pPr/>
              <a:t>12/18/2025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77D44AAB-5EF7-4764-80D5-C9C99389BD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24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sz="1800" dirty="0">
                <a:ea typeface="Calibri" panose="020F0502020204030204" pitchFamily="34" charset="0"/>
              </a:rPr>
              <a:t>Indiana Family and Social Services Administration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36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8174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3084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0658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5331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592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9118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4619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8791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8212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414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7250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75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477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956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232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222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67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38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376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00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685801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0400" y="2441575"/>
            <a:ext cx="8534400" cy="22828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C0E8B-DDFA-4F7A-9544-9FE45EAD2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10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2397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9FCBF18-DC07-4795-B49A-A3312F1947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87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7400"/>
            <a:ext cx="10871200" cy="1143000"/>
          </a:xfrm>
        </p:spPr>
        <p:txBody>
          <a:bodyPr/>
          <a:lstStyle>
            <a:lvl1pPr>
              <a:defRPr sz="4400" b="1"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1A7C77-789A-4AEA-A9AA-652E2DC9D8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60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1828801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0400" y="3584575"/>
            <a:ext cx="8534400" cy="22828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C0E8B-DDFA-4F7A-9544-9FE45EAD2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682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60437"/>
            <a:ext cx="8331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10972800" cy="39319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9A7DA-1D95-4F95-8A47-E7DA792EC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81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400" y="990600"/>
            <a:ext cx="4673600" cy="54864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8000" y="2209800"/>
            <a:ext cx="6299200" cy="42672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DE1908B-9CE1-4673-9ADE-368C28C1A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78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14550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7543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114550"/>
            <a:ext cx="53890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754313"/>
            <a:ext cx="5389033" cy="2397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9FCBF18-DC07-4795-B49A-A3312F1947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881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C0E8B-DDFA-4F7A-9544-9FE45EAD2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B138B7-3BDF-C9D2-001C-28E1DD73E63E}"/>
              </a:ext>
            </a:extLst>
          </p:cNvPr>
          <p:cNvSpPr txBox="1">
            <a:spLocks/>
          </p:cNvSpPr>
          <p:nvPr userDrawn="1"/>
        </p:nvSpPr>
        <p:spPr>
          <a:xfrm>
            <a:off x="1016000" y="2416174"/>
            <a:ext cx="10363200" cy="101282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en-US" sz="6000" dirty="0">
                <a:solidFill>
                  <a:schemeClr val="bg1"/>
                </a:solidFill>
              </a:rPr>
              <a:t>Click to edit Master title style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D5410AE-75F7-F54F-87A8-B244395ADE37}"/>
              </a:ext>
            </a:extLst>
          </p:cNvPr>
          <p:cNvSpPr txBox="1">
            <a:spLocks/>
          </p:cNvSpPr>
          <p:nvPr userDrawn="1"/>
        </p:nvSpPr>
        <p:spPr>
          <a:xfrm>
            <a:off x="1930400" y="5257800"/>
            <a:ext cx="9575800" cy="6096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solidFill>
                  <a:schemeClr val="accent3"/>
                </a:solidFill>
              </a:rPr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787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F04F6-2FD1-75D2-10E7-1CDBAB2D9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8400"/>
            <a:ext cx="12192000" cy="1371600"/>
          </a:xfrm>
          <a:prstGeom prst="rect">
            <a:avLst/>
          </a:prstGeom>
        </p:spPr>
        <p:txBody>
          <a:bodyPr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EF272C-17DE-6ED3-F102-C88298BECB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C9196DE-2391-D322-60DD-939B68C49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5105400"/>
            <a:ext cx="9128760" cy="15970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3368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A17FD-879E-471D-8177-E0367A51E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59355E-7339-A373-6E78-7CAD1FC75B18}"/>
              </a:ext>
            </a:extLst>
          </p:cNvPr>
          <p:cNvSpPr/>
          <p:nvPr userDrawn="1"/>
        </p:nvSpPr>
        <p:spPr>
          <a:xfrm>
            <a:off x="0" y="0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E2A5E7-9457-C380-847D-9CA8DAB85420}"/>
              </a:ext>
            </a:extLst>
          </p:cNvPr>
          <p:cNvSpPr/>
          <p:nvPr userDrawn="1"/>
        </p:nvSpPr>
        <p:spPr>
          <a:xfrm>
            <a:off x="0" y="5973445"/>
            <a:ext cx="12192000" cy="884555"/>
          </a:xfrm>
          <a:custGeom>
            <a:avLst/>
            <a:gdLst>
              <a:gd name="connsiteX0" fmla="*/ 0 w 12192000"/>
              <a:gd name="connsiteY0" fmla="*/ 0 h 274955"/>
              <a:gd name="connsiteX1" fmla="*/ 12192000 w 12192000"/>
              <a:gd name="connsiteY1" fmla="*/ 0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1514475 h 1789430"/>
              <a:gd name="connsiteX1" fmla="*/ 12172950 w 12192000"/>
              <a:gd name="connsiteY1" fmla="*/ 0 h 1789430"/>
              <a:gd name="connsiteX2" fmla="*/ 12192000 w 12192000"/>
              <a:gd name="connsiteY2" fmla="*/ 1789430 h 1789430"/>
              <a:gd name="connsiteX3" fmla="*/ 0 w 12192000"/>
              <a:gd name="connsiteY3" fmla="*/ 1789430 h 1789430"/>
              <a:gd name="connsiteX4" fmla="*/ 0 w 12192000"/>
              <a:gd name="connsiteY4" fmla="*/ 1514475 h 1789430"/>
              <a:gd name="connsiteX0" fmla="*/ 0 w 12192000"/>
              <a:gd name="connsiteY0" fmla="*/ 0 h 274955"/>
              <a:gd name="connsiteX1" fmla="*/ 11172825 w 12192000"/>
              <a:gd name="connsiteY1" fmla="*/ 16192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274955"/>
              <a:gd name="connsiteX1" fmla="*/ 12192000 w 12192000"/>
              <a:gd name="connsiteY1" fmla="*/ 6667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884555"/>
              <a:gd name="connsiteX1" fmla="*/ 12192000 w 12192000"/>
              <a:gd name="connsiteY1" fmla="*/ 676275 h 884555"/>
              <a:gd name="connsiteX2" fmla="*/ 12192000 w 12192000"/>
              <a:gd name="connsiteY2" fmla="*/ 884555 h 884555"/>
              <a:gd name="connsiteX3" fmla="*/ 0 w 12192000"/>
              <a:gd name="connsiteY3" fmla="*/ 884555 h 884555"/>
              <a:gd name="connsiteX4" fmla="*/ 0 w 12192000"/>
              <a:gd name="connsiteY4" fmla="*/ 0 h 88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884555">
                <a:moveTo>
                  <a:pt x="0" y="0"/>
                </a:moveTo>
                <a:lnTo>
                  <a:pt x="12192000" y="676275"/>
                </a:lnTo>
                <a:lnTo>
                  <a:pt x="12192000" y="884555"/>
                </a:lnTo>
                <a:lnTo>
                  <a:pt x="0" y="88455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7A160A0C-FF94-A93D-2CE2-7AE6E76AFF2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4876800"/>
            <a:ext cx="1248983" cy="1248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50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1128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438400"/>
            <a:ext cx="109728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A17FD-879E-471D-8177-E0367A51E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883D4ED5-016C-2390-820C-CCCDD14C586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685800"/>
            <a:ext cx="1248983" cy="124898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32F444F-A93A-D8F1-D8D7-DE2F2DDDFFC2}"/>
              </a:ext>
            </a:extLst>
          </p:cNvPr>
          <p:cNvSpPr/>
          <p:nvPr userDrawn="1"/>
        </p:nvSpPr>
        <p:spPr>
          <a:xfrm rot="10800000">
            <a:off x="0" y="6705600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037F9E10-AF8B-49DE-A8B3-01CA3BC3935D}"/>
              </a:ext>
            </a:extLst>
          </p:cNvPr>
          <p:cNvSpPr/>
          <p:nvPr userDrawn="1"/>
        </p:nvSpPr>
        <p:spPr>
          <a:xfrm rot="10800000" flipH="1">
            <a:off x="0" y="0"/>
            <a:ext cx="12192000" cy="884555"/>
          </a:xfrm>
          <a:custGeom>
            <a:avLst/>
            <a:gdLst>
              <a:gd name="connsiteX0" fmla="*/ 0 w 12192000"/>
              <a:gd name="connsiteY0" fmla="*/ 0 h 274955"/>
              <a:gd name="connsiteX1" fmla="*/ 12192000 w 12192000"/>
              <a:gd name="connsiteY1" fmla="*/ 0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1514475 h 1789430"/>
              <a:gd name="connsiteX1" fmla="*/ 12172950 w 12192000"/>
              <a:gd name="connsiteY1" fmla="*/ 0 h 1789430"/>
              <a:gd name="connsiteX2" fmla="*/ 12192000 w 12192000"/>
              <a:gd name="connsiteY2" fmla="*/ 1789430 h 1789430"/>
              <a:gd name="connsiteX3" fmla="*/ 0 w 12192000"/>
              <a:gd name="connsiteY3" fmla="*/ 1789430 h 1789430"/>
              <a:gd name="connsiteX4" fmla="*/ 0 w 12192000"/>
              <a:gd name="connsiteY4" fmla="*/ 1514475 h 1789430"/>
              <a:gd name="connsiteX0" fmla="*/ 0 w 12192000"/>
              <a:gd name="connsiteY0" fmla="*/ 0 h 274955"/>
              <a:gd name="connsiteX1" fmla="*/ 11172825 w 12192000"/>
              <a:gd name="connsiteY1" fmla="*/ 16192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274955"/>
              <a:gd name="connsiteX1" fmla="*/ 12192000 w 12192000"/>
              <a:gd name="connsiteY1" fmla="*/ 6667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884555"/>
              <a:gd name="connsiteX1" fmla="*/ 12192000 w 12192000"/>
              <a:gd name="connsiteY1" fmla="*/ 676275 h 884555"/>
              <a:gd name="connsiteX2" fmla="*/ 12192000 w 12192000"/>
              <a:gd name="connsiteY2" fmla="*/ 884555 h 884555"/>
              <a:gd name="connsiteX3" fmla="*/ 0 w 12192000"/>
              <a:gd name="connsiteY3" fmla="*/ 884555 h 884555"/>
              <a:gd name="connsiteX4" fmla="*/ 0 w 12192000"/>
              <a:gd name="connsiteY4" fmla="*/ 0 h 88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884555">
                <a:moveTo>
                  <a:pt x="0" y="0"/>
                </a:moveTo>
                <a:lnTo>
                  <a:pt x="12192000" y="676275"/>
                </a:lnTo>
                <a:lnTo>
                  <a:pt x="12192000" y="884555"/>
                </a:lnTo>
                <a:lnTo>
                  <a:pt x="0" y="88455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7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06C1AF-C0A0-3B08-10FE-387643D225AA}"/>
              </a:ext>
            </a:extLst>
          </p:cNvPr>
          <p:cNvSpPr/>
          <p:nvPr userDrawn="1"/>
        </p:nvSpPr>
        <p:spPr>
          <a:xfrm rot="10800000" flipH="1">
            <a:off x="0" y="-1"/>
            <a:ext cx="12192000" cy="5181600"/>
          </a:xfrm>
          <a:custGeom>
            <a:avLst/>
            <a:gdLst>
              <a:gd name="connsiteX0" fmla="*/ 0 w 12192000"/>
              <a:gd name="connsiteY0" fmla="*/ 0 h 274955"/>
              <a:gd name="connsiteX1" fmla="*/ 12192000 w 12192000"/>
              <a:gd name="connsiteY1" fmla="*/ 0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1514475 h 1789430"/>
              <a:gd name="connsiteX1" fmla="*/ 12172950 w 12192000"/>
              <a:gd name="connsiteY1" fmla="*/ 0 h 1789430"/>
              <a:gd name="connsiteX2" fmla="*/ 12192000 w 12192000"/>
              <a:gd name="connsiteY2" fmla="*/ 1789430 h 1789430"/>
              <a:gd name="connsiteX3" fmla="*/ 0 w 12192000"/>
              <a:gd name="connsiteY3" fmla="*/ 1789430 h 1789430"/>
              <a:gd name="connsiteX4" fmla="*/ 0 w 12192000"/>
              <a:gd name="connsiteY4" fmla="*/ 1514475 h 1789430"/>
              <a:gd name="connsiteX0" fmla="*/ 0 w 12192000"/>
              <a:gd name="connsiteY0" fmla="*/ 0 h 274955"/>
              <a:gd name="connsiteX1" fmla="*/ 11172825 w 12192000"/>
              <a:gd name="connsiteY1" fmla="*/ 16192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274955"/>
              <a:gd name="connsiteX1" fmla="*/ 12192000 w 12192000"/>
              <a:gd name="connsiteY1" fmla="*/ 66675 h 274955"/>
              <a:gd name="connsiteX2" fmla="*/ 12192000 w 12192000"/>
              <a:gd name="connsiteY2" fmla="*/ 274955 h 274955"/>
              <a:gd name="connsiteX3" fmla="*/ 0 w 12192000"/>
              <a:gd name="connsiteY3" fmla="*/ 274955 h 274955"/>
              <a:gd name="connsiteX4" fmla="*/ 0 w 12192000"/>
              <a:gd name="connsiteY4" fmla="*/ 0 h 274955"/>
              <a:gd name="connsiteX0" fmla="*/ 0 w 12192000"/>
              <a:gd name="connsiteY0" fmla="*/ 0 h 884555"/>
              <a:gd name="connsiteX1" fmla="*/ 12192000 w 12192000"/>
              <a:gd name="connsiteY1" fmla="*/ 676275 h 884555"/>
              <a:gd name="connsiteX2" fmla="*/ 12192000 w 12192000"/>
              <a:gd name="connsiteY2" fmla="*/ 884555 h 884555"/>
              <a:gd name="connsiteX3" fmla="*/ 0 w 12192000"/>
              <a:gd name="connsiteY3" fmla="*/ 884555 h 884555"/>
              <a:gd name="connsiteX4" fmla="*/ 0 w 12192000"/>
              <a:gd name="connsiteY4" fmla="*/ 0 h 884555"/>
              <a:gd name="connsiteX0" fmla="*/ 0 w 12192000"/>
              <a:gd name="connsiteY0" fmla="*/ 0 h 884555"/>
              <a:gd name="connsiteX1" fmla="*/ 12192000 w 12192000"/>
              <a:gd name="connsiteY1" fmla="*/ 115298 h 884555"/>
              <a:gd name="connsiteX2" fmla="*/ 12192000 w 12192000"/>
              <a:gd name="connsiteY2" fmla="*/ 884555 h 884555"/>
              <a:gd name="connsiteX3" fmla="*/ 0 w 12192000"/>
              <a:gd name="connsiteY3" fmla="*/ 884555 h 884555"/>
              <a:gd name="connsiteX4" fmla="*/ 0 w 12192000"/>
              <a:gd name="connsiteY4" fmla="*/ 0 h 88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884555">
                <a:moveTo>
                  <a:pt x="0" y="0"/>
                </a:moveTo>
                <a:lnTo>
                  <a:pt x="12192000" y="115298"/>
                </a:lnTo>
                <a:lnTo>
                  <a:pt x="12192000" y="884555"/>
                </a:lnTo>
                <a:lnTo>
                  <a:pt x="0" y="88455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38623E-D38D-FD47-902C-878D1170924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60" y="342900"/>
            <a:ext cx="1943100" cy="19431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A17FD-879E-471D-8177-E0367A51E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2F444F-A93A-D8F1-D8D7-DE2F2DDDFFC2}"/>
              </a:ext>
            </a:extLst>
          </p:cNvPr>
          <p:cNvSpPr/>
          <p:nvPr userDrawn="1"/>
        </p:nvSpPr>
        <p:spPr>
          <a:xfrm rot="10800000">
            <a:off x="0" y="6705600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58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1407AF8-78C8-EFB1-5D2D-BAA72FF1E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Duals, D-SNPs, and FIDE Implementation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E495F27-FF88-4AEE-B9F5-CAA8FC2C26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D3E7A267-772B-214E-1204-039DBC787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8800" y="5419407"/>
            <a:ext cx="6705600" cy="1597025"/>
          </a:xfrm>
        </p:spPr>
        <p:txBody>
          <a:bodyPr lIns="91440" tIns="45720" rIns="91440" bIns="45720" anchor="t"/>
          <a:lstStyle/>
          <a:p>
            <a:pPr algn="l"/>
            <a:r>
              <a:rPr lang="en-US" sz="4000" dirty="0"/>
              <a:t>Andrea Rosenfeld-Mountain</a:t>
            </a:r>
          </a:p>
          <a:p>
            <a:pPr algn="l"/>
            <a:r>
              <a:rPr lang="en-US" sz="2000" i="1" dirty="0"/>
              <a:t>Medicaid-Medicare Coordinator Manager</a:t>
            </a:r>
          </a:p>
          <a:p>
            <a:endParaRPr lang="en-US" dirty="0">
              <a:cs typeface="Aptos Serif"/>
            </a:endParaRPr>
          </a:p>
        </p:txBody>
      </p:sp>
    </p:spTree>
    <p:extLst>
      <p:ext uri="{BB962C8B-B14F-4D97-AF65-F5344CB8AC3E}">
        <p14:creationId xmlns:p14="http://schemas.microsoft.com/office/powerpoint/2010/main" val="1572071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0F8A2-888B-2834-46D3-1A630B57F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FIDE-SNP Continued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CCAC8-C2B6-EE89-EDCE-2B998D7D9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47" y="2286000"/>
            <a:ext cx="10972800" cy="39319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Easier navigation of the heath care system</a:t>
            </a:r>
          </a:p>
          <a:p>
            <a:r>
              <a:rPr lang="en-US" dirty="0"/>
              <a:t>Members have one plan with one summary of benefits</a:t>
            </a:r>
          </a:p>
          <a:p>
            <a:r>
              <a:rPr lang="en-US" dirty="0"/>
              <a:t>Less confusion of regarding coverage and benefits</a:t>
            </a:r>
          </a:p>
          <a:p>
            <a:r>
              <a:rPr lang="en-US" dirty="0"/>
              <a:t>One point person to coordinate care, skilled services, and service coordination (LTSS)</a:t>
            </a:r>
          </a:p>
          <a:p>
            <a:r>
              <a:rPr lang="en-US" dirty="0"/>
              <a:t>Specialized interdisciplinary care team (ICT)</a:t>
            </a:r>
          </a:p>
          <a:p>
            <a:r>
              <a:rPr lang="en-US" dirty="0"/>
              <a:t>One integrated member ID card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F79A24-8D39-4AB7-81E3-A2ACE2BCBB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15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E77AC-47F4-E545-184A-8F6E5C7AA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440362"/>
          </a:xfrm>
        </p:spPr>
        <p:txBody>
          <a:bodyPr/>
          <a:lstStyle/>
          <a:p>
            <a:pPr algn="ctr"/>
            <a:r>
              <a:rPr lang="en-US" sz="8000" dirty="0"/>
              <a:t>PathWays Dual Care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A4BDB-E3C6-00CD-1000-D5FA587ACB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160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AFB85-DE81-8057-73C5-FBE69CBD5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PathWays Dual Care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408C2-D283-840E-91E5-91DD1EF6C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2057400"/>
            <a:ext cx="5486400" cy="3951288"/>
          </a:xfrm>
        </p:spPr>
        <p:txBody>
          <a:bodyPr>
            <a:normAutofit/>
          </a:bodyPr>
          <a:lstStyle/>
          <a:p>
            <a:r>
              <a:rPr lang="en-US" sz="2000" dirty="0"/>
              <a:t>All PathWays Dual Care members are in a FIDE-SNP Medicare Advantage plan </a:t>
            </a:r>
          </a:p>
          <a:p>
            <a:r>
              <a:rPr lang="en-US" sz="2000" dirty="0"/>
              <a:t>Fully integrated means members have ONE, comprehensive program (with ONE member card) that fully integrates their PathWays Medicaid benefits with their Medicare benefits through  </a:t>
            </a:r>
          </a:p>
          <a:p>
            <a:r>
              <a:rPr lang="en-US" sz="2000" dirty="0"/>
              <a:t>FIDE-SNP Implementation starts 1/1/26</a:t>
            </a:r>
          </a:p>
          <a:p>
            <a:r>
              <a:rPr lang="en-US" sz="2000" dirty="0"/>
              <a:t>Prior to 1/1/2026 duals may have been in an “aligned” D-SNP plan but their Medicaid and Medicare coverage was not fully integrated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DCEE9-A827-B003-F8B4-0115942B5B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2110269A-F80E-D769-1AD7-13667345FE7C}"/>
              </a:ext>
            </a:extLst>
          </p:cNvPr>
          <p:cNvSpPr txBox="1">
            <a:spLocks/>
          </p:cNvSpPr>
          <p:nvPr/>
        </p:nvSpPr>
        <p:spPr>
          <a:xfrm>
            <a:off x="6089725" y="2057400"/>
            <a:ext cx="5486400" cy="39512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Some dually eligible members may be enrolled in Medicaid Advantage plan that is NOT a FIDE-SNP/PathWays Dual Care</a:t>
            </a:r>
          </a:p>
          <a:p>
            <a:pPr lvl="1"/>
            <a:r>
              <a:rPr lang="en-US" sz="1600" dirty="0"/>
              <a:t>General Medicare Advantage Plans</a:t>
            </a:r>
          </a:p>
          <a:p>
            <a:pPr lvl="1"/>
            <a:r>
              <a:rPr lang="en-US" sz="1600" dirty="0"/>
              <a:t>I-SNPs</a:t>
            </a:r>
          </a:p>
          <a:p>
            <a:pPr lvl="1"/>
            <a:r>
              <a:rPr lang="en-US" sz="1600" dirty="0"/>
              <a:t>C-SNPs</a:t>
            </a:r>
          </a:p>
          <a:p>
            <a:r>
              <a:rPr lang="en-US" sz="2000" dirty="0"/>
              <a:t>Some members may select to have their Medicaid completely separate from Medicare and have Original /Traditional/FSS Medicare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000" dirty="0"/>
              <a:t>Dually eligible members are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/>
              <a:t>able to change Medicare plans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/>
              <a:t>more often than non-duals.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738366-242E-2ABC-7806-4442569E1337}"/>
              </a:ext>
            </a:extLst>
          </p:cNvPr>
          <p:cNvSpPr/>
          <p:nvPr/>
        </p:nvSpPr>
        <p:spPr>
          <a:xfrm>
            <a:off x="394447" y="1665605"/>
            <a:ext cx="5120640" cy="3651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Duals Enrolled in PathWays Dual Care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20F457-347F-3A3C-FEC3-45A37A74AB2E}"/>
              </a:ext>
            </a:extLst>
          </p:cNvPr>
          <p:cNvSpPr/>
          <p:nvPr/>
        </p:nvSpPr>
        <p:spPr>
          <a:xfrm>
            <a:off x="6089725" y="1665604"/>
            <a:ext cx="5120640" cy="3651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Duals NOT Enrolled in PathWays Dual Care</a:t>
            </a:r>
          </a:p>
        </p:txBody>
      </p:sp>
    </p:spTree>
    <p:extLst>
      <p:ext uri="{BB962C8B-B14F-4D97-AF65-F5344CB8AC3E}">
        <p14:creationId xmlns:p14="http://schemas.microsoft.com/office/powerpoint/2010/main" val="1016747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15B31-FE64-DCEC-C322-1E57C0DA8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9982200" cy="4495800"/>
          </a:xfrm>
        </p:spPr>
        <p:txBody>
          <a:bodyPr/>
          <a:lstStyle/>
          <a:p>
            <a:pPr algn="ctr"/>
            <a:r>
              <a:rPr lang="en-US" sz="8000" dirty="0"/>
              <a:t>Nursing Facilities Role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9DB17A-2227-50F1-A049-3B1DDD6CAE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081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C7070-0D27-DD57-43C4-F293E2650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Nursing Facilities (NF)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99419-1AF3-E0AD-C8AC-36ACF9C09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Caring for members with short-term (STC) or long-term care (LTC) determinations  </a:t>
            </a:r>
          </a:p>
          <a:p>
            <a:r>
              <a:rPr lang="en-US" dirty="0"/>
              <a:t>Educating members with Medicaid and Medicare about their health care coverage options</a:t>
            </a:r>
          </a:p>
          <a:p>
            <a:pPr lvl="1"/>
            <a:r>
              <a:rPr lang="en-US" dirty="0"/>
              <a:t>Preference for enrolling into FIDE SNP or I-SNP</a:t>
            </a:r>
          </a:p>
          <a:p>
            <a:r>
              <a:rPr lang="en-US" dirty="0"/>
              <a:t>Coordinating care in partnership with SNPs as applicable</a:t>
            </a:r>
          </a:p>
          <a:p>
            <a:r>
              <a:rPr lang="en-US" dirty="0"/>
              <a:t>Promote members’ choice to remain in NF or transition out with possible HCBS</a:t>
            </a:r>
          </a:p>
          <a:p>
            <a:r>
              <a:rPr lang="en-US" dirty="0"/>
              <a:t>Assist with member transitions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8BC808-7BF4-819B-650A-FE34D6FD7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365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28EFE-A2C9-5DE6-4209-6BE32EBE0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943282"/>
          </a:xfrm>
        </p:spPr>
        <p:txBody>
          <a:bodyPr/>
          <a:lstStyle/>
          <a:p>
            <a:pPr algn="ctr"/>
            <a:r>
              <a:rPr lang="en-US" sz="8000" dirty="0"/>
              <a:t>State Medicaid Agency Contract (SMAC)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88ED12-B701-8867-7E6D-305A1F0289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012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D1BA-CA72-0E77-38D5-FC0C75C85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954"/>
            <a:ext cx="10972800" cy="1553845"/>
          </a:xfrm>
        </p:spPr>
        <p:txBody>
          <a:bodyPr/>
          <a:lstStyle/>
          <a:p>
            <a:r>
              <a:rPr lang="en-US" dirty="0"/>
              <a:t>SMAC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D82444-3BCC-9429-D0C1-25A18A0BD9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4335" y="1828799"/>
            <a:ext cx="11277600" cy="3951288"/>
          </a:xfrm>
        </p:spPr>
        <p:txBody>
          <a:bodyPr/>
          <a:lstStyle/>
          <a:p>
            <a:r>
              <a:rPr lang="en-US" sz="2800" dirty="0"/>
              <a:t>State Medicaid Agency Contract (SMAC)</a:t>
            </a:r>
          </a:p>
          <a:p>
            <a:r>
              <a:rPr lang="en-US" sz="2800" dirty="0"/>
              <a:t>Contracting tool that allows FSSA to limit who is a D-SNP in Indiana and focus health care support direction</a:t>
            </a:r>
          </a:p>
          <a:p>
            <a:r>
              <a:rPr lang="en-US" sz="2800" dirty="0"/>
              <a:t>Mandatory agreement between state Medicaid and Medicare Advantage Organizations offering D-SNP for eligible members</a:t>
            </a:r>
          </a:p>
          <a:p>
            <a:r>
              <a:rPr lang="en-US" sz="2800" dirty="0"/>
              <a:t>D-SNPs must adhere to SMAC</a:t>
            </a:r>
          </a:p>
          <a:p>
            <a:r>
              <a:rPr lang="en-US" sz="2800" dirty="0"/>
              <a:t>State’s SMAC approved by CMS</a:t>
            </a:r>
          </a:p>
          <a:p>
            <a:r>
              <a:rPr lang="en-US" sz="2800" dirty="0"/>
              <a:t>Revised SMAC submitted annually for CMS approval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221B0F-0C3E-7ED2-F3A6-1239CDDF4D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215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31574-5649-045E-9B28-7A631DEB9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60436"/>
            <a:ext cx="9144000" cy="5257483"/>
          </a:xfrm>
        </p:spPr>
        <p:txBody>
          <a:bodyPr/>
          <a:lstStyle/>
          <a:p>
            <a:pPr algn="ctr"/>
            <a:r>
              <a:rPr lang="en-US" sz="8000" dirty="0"/>
              <a:t>Model of Care &amp; </a:t>
            </a:r>
            <a:br>
              <a:rPr lang="en-US" sz="8000" dirty="0"/>
            </a:br>
            <a:r>
              <a:rPr lang="en-US" sz="8000" dirty="0"/>
              <a:t>I-SNPs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86FAD-6DE8-3665-AEF2-7D88659B5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06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1B296-CB98-9482-FFC8-10C9F8BCD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81088-5077-BA53-D0D5-ABB87C7C2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Model of Care (MOC)</a:t>
            </a:r>
          </a:p>
          <a:p>
            <a:r>
              <a:rPr lang="en-US" dirty="0"/>
              <a:t>CMS approves each D-SNP’s MOC</a:t>
            </a:r>
          </a:p>
          <a:p>
            <a:r>
              <a:rPr lang="en-US" dirty="0"/>
              <a:t>FSSA reviews Indiana D-SNPs MOCs in detail</a:t>
            </a:r>
          </a:p>
          <a:p>
            <a:r>
              <a:rPr lang="en-US" dirty="0"/>
              <a:t>Historically, state Medicaid agencies do not review an I-SNP’s MOC</a:t>
            </a:r>
          </a:p>
          <a:p>
            <a:r>
              <a:rPr lang="en-US" dirty="0"/>
              <a:t>Indiana is first state to require D-SNPs who also have an I-SNP to submit their I-SNP MOC for FSSA to review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301DE-82D5-5C4A-2C8F-5BEBDD44F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1303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4D9CE-8976-8B5E-2DFC-CD797B19C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I-SNP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9AB07-123E-5C49-CDF7-95C2F711B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wants to periodically check in with I-SNPs </a:t>
            </a:r>
          </a:p>
          <a:p>
            <a:r>
              <a:rPr lang="en-US" dirty="0"/>
              <a:t>What barriers are I-SNPs experiencing?</a:t>
            </a:r>
          </a:p>
          <a:p>
            <a:r>
              <a:rPr lang="en-US" dirty="0"/>
              <a:t>Can the state assist in addressing concerns?</a:t>
            </a:r>
          </a:p>
          <a:p>
            <a:r>
              <a:rPr lang="en-US" dirty="0"/>
              <a:t>What can be improved?</a:t>
            </a:r>
          </a:p>
          <a:p>
            <a:r>
              <a:rPr lang="en-US" dirty="0"/>
              <a:t>Collaboration between the state and I-SNPs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70CD75-3745-D971-4CCC-E3EB8B13C6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032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A98D5-0B3A-19DC-801A-5F8A8E4B9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20291-82BD-C5DB-6C52-6E44A3EC7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5501" y="1775618"/>
            <a:ext cx="5386917" cy="395128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Welcome</a:t>
            </a:r>
          </a:p>
          <a:p>
            <a:r>
              <a:rPr lang="en-US" sz="3200" dirty="0"/>
              <a:t>HCBS Settings Rule</a:t>
            </a:r>
          </a:p>
          <a:p>
            <a:r>
              <a:rPr lang="en-US" sz="3200" dirty="0"/>
              <a:t>The Dual Eligible Population</a:t>
            </a:r>
          </a:p>
          <a:p>
            <a:r>
              <a:rPr lang="en-US" sz="3200" dirty="0"/>
              <a:t>Benefits of FIDE-SNP</a:t>
            </a:r>
          </a:p>
          <a:p>
            <a:r>
              <a:rPr lang="en-US" sz="3200" dirty="0"/>
              <a:t>PathWays Dual Care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76138F-B318-E1E7-3F5A-142C47DFA4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1676400"/>
            <a:ext cx="5389033" cy="4149724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Nursing Facilities (NF) Role</a:t>
            </a:r>
          </a:p>
          <a:p>
            <a:r>
              <a:rPr lang="en-US" sz="3200" dirty="0"/>
              <a:t>State Medicaid Agency Contract (SMAC)</a:t>
            </a:r>
          </a:p>
          <a:p>
            <a:r>
              <a:rPr lang="en-US" sz="3200" dirty="0"/>
              <a:t>D-SNP Model of care (MOC)</a:t>
            </a:r>
          </a:p>
          <a:p>
            <a:r>
              <a:rPr lang="en-US" sz="3200" dirty="0"/>
              <a:t>Review I-SNP MOC</a:t>
            </a:r>
          </a:p>
          <a:p>
            <a:r>
              <a:rPr lang="en-US" sz="3200" dirty="0"/>
              <a:t>Q&amp;A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C352D-B08E-2C02-141B-4037F38386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0866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FA695-209A-50CD-0FD1-0E60B958C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68962"/>
          </a:xfrm>
        </p:spPr>
        <p:txBody>
          <a:bodyPr/>
          <a:lstStyle/>
          <a:p>
            <a:pPr algn="ctr"/>
            <a:r>
              <a:rPr lang="en-US" sz="8000" dirty="0"/>
              <a:t>Q&amp;A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27FE-FDC7-676C-B803-17FE10E326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703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7D761-C6A5-0A44-6F52-39D8BAA0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9200"/>
            <a:ext cx="10972800" cy="49987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Contact Information: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Andrea Rosenfeld-Mountain</a:t>
            </a:r>
          </a:p>
          <a:p>
            <a:pPr marL="0" indent="0">
              <a:buNone/>
            </a:pPr>
            <a:r>
              <a:rPr lang="en-US" dirty="0"/>
              <a:t>OMPP Medicaid and Medicare Coordinator Manager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Andrea.Rosenfeld-Mountain@fssa.IN.gov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6D4436-65CA-5D33-584D-7AA567811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233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3A7EF8-80B9-4120-A37C-F3D3A1F2B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353800" cy="4830762"/>
          </a:xfrm>
        </p:spPr>
        <p:txBody>
          <a:bodyPr/>
          <a:lstStyle/>
          <a:p>
            <a:r>
              <a:rPr lang="en-US" sz="8000" dirty="0"/>
              <a:t>              </a:t>
            </a:r>
            <a:br>
              <a:rPr lang="en-US" sz="8000" dirty="0"/>
            </a:br>
            <a:r>
              <a:rPr lang="en-US" sz="8000" dirty="0"/>
              <a:t>               Welcome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1B31108-454A-4983-9BC5-BE7DED7C07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86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31789-1AD5-38B4-E114-030D0DF5A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287962"/>
          </a:xfrm>
        </p:spPr>
        <p:txBody>
          <a:bodyPr/>
          <a:lstStyle/>
          <a:p>
            <a:pPr algn="ctr"/>
            <a:r>
              <a:rPr lang="en-US" b="0" i="1" dirty="0"/>
              <a:t>Prioritizing program participants rights on where they choose to live: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Home and Community-Based Services (HCBS) Settings Rule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A87E48-F509-D615-70C5-9C1DA36235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825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7B63D-C752-8A01-0D01-FD2C7D116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914400"/>
            <a:ext cx="10998200" cy="1143000"/>
          </a:xfrm>
        </p:spPr>
        <p:txBody>
          <a:bodyPr/>
          <a:lstStyle/>
          <a:p>
            <a:r>
              <a:rPr lang="en-US" dirty="0"/>
              <a:t>HCBS Settings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49093-F065-4AD8-C2A0-889C790F9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Centers for Medicare and Medicaid (CMS) created in 2014</a:t>
            </a:r>
          </a:p>
          <a:p>
            <a:r>
              <a:rPr lang="en-US" dirty="0"/>
              <a:t>Goal to ensure individuals have the choice between receiving long-term care either in a nursing facility (NF) or in a home and community-based setting</a:t>
            </a:r>
          </a:p>
          <a:p>
            <a:r>
              <a:rPr lang="en-US" dirty="0"/>
              <a:t>Importance of ensuring choice and rights are prioritized in whatever setting an individual chooses</a:t>
            </a:r>
          </a:p>
          <a:p>
            <a:r>
              <a:rPr lang="en-US" dirty="0"/>
              <a:t>Commonly called Medicaid HCBS Settings Final Rule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0FB6DC-4390-0FDC-98F7-68D53B433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692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4AFE3-307C-517A-25E9-7755C5C2E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60436"/>
            <a:ext cx="9372600" cy="4830763"/>
          </a:xfrm>
        </p:spPr>
        <p:txBody>
          <a:bodyPr/>
          <a:lstStyle/>
          <a:p>
            <a:pPr algn="ctr"/>
            <a:r>
              <a:rPr lang="en-US" sz="8000" dirty="0"/>
              <a:t>    The Dual Eligible Population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4DEBCA-0941-3966-4EF4-6F181022B2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51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871A7-E1A0-07E0-C501-8EDB4A3A3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 are Duals?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A31D9-EEB7-BF60-81E7-93F067A2DB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0" y="1524000"/>
            <a:ext cx="10744200" cy="3951288"/>
          </a:xfrm>
        </p:spPr>
        <p:txBody>
          <a:bodyPr>
            <a:normAutofit/>
          </a:bodyPr>
          <a:lstStyle/>
          <a:p>
            <a:r>
              <a:rPr lang="en-US" sz="2800" dirty="0"/>
              <a:t>Members that are dually eligible for Medicaid and Medicare</a:t>
            </a:r>
          </a:p>
          <a:p>
            <a:r>
              <a:rPr lang="en-US" sz="2800" dirty="0"/>
              <a:t>Members need to be informed of choices related to duals</a:t>
            </a:r>
          </a:p>
          <a:p>
            <a:r>
              <a:rPr lang="en-US" sz="2800" dirty="0"/>
              <a:t>Primary focus: Dual Eligible Special Needs Plan (D-SNP)</a:t>
            </a:r>
          </a:p>
          <a:p>
            <a:r>
              <a:rPr lang="en-US" sz="2800" dirty="0"/>
              <a:t>Indiana’s new Fully Integrated Dual Eligible Special Needs Plan (FIDE SNPs) is a special type of Medicare Advantage D-SNP, called PathWays Dual Care</a:t>
            </a:r>
          </a:p>
          <a:p>
            <a:r>
              <a:rPr lang="en-US" sz="2800" dirty="0"/>
              <a:t>D-SNPs in Indiana: Anthem, Humana, and UHC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E36A0-A409-6634-D254-773F5D47CE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3F1DF84-5519-3F69-8164-EFE682E57682}"/>
              </a:ext>
            </a:extLst>
          </p:cNvPr>
          <p:cNvSpPr/>
          <p:nvPr/>
        </p:nvSpPr>
        <p:spPr>
          <a:xfrm>
            <a:off x="365760" y="5151084"/>
            <a:ext cx="9540240" cy="762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Why is FSSA focusing on our dually eligible population?</a:t>
            </a:r>
          </a:p>
        </p:txBody>
      </p:sp>
    </p:spTree>
    <p:extLst>
      <p:ext uri="{BB962C8B-B14F-4D97-AF65-F5344CB8AC3E}">
        <p14:creationId xmlns:p14="http://schemas.microsoft.com/office/powerpoint/2010/main" val="3150673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4C311-C757-2F7E-6C90-140A027C6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60436"/>
            <a:ext cx="10820400" cy="5059363"/>
          </a:xfrm>
        </p:spPr>
        <p:txBody>
          <a:bodyPr/>
          <a:lstStyle/>
          <a:p>
            <a:pPr algn="ctr"/>
            <a:r>
              <a:rPr lang="en-US" sz="8000" dirty="0"/>
              <a:t>Benefits of FIDE-SNP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40FFCD-02F1-ACAA-7C63-958B398E7B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505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16BFA-08B4-E4F6-025F-818E4E4FE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440" y="990600"/>
            <a:ext cx="8331200" cy="1143000"/>
          </a:xfrm>
        </p:spPr>
        <p:txBody>
          <a:bodyPr/>
          <a:lstStyle/>
          <a:p>
            <a:r>
              <a:rPr lang="en-US" dirty="0"/>
              <a:t>Benefits of FIDE-SNP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21BB6-470F-096A-D281-6F5520027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Members receive tailored, person-centered care</a:t>
            </a:r>
          </a:p>
          <a:p>
            <a:r>
              <a:rPr lang="en-US" dirty="0"/>
              <a:t>Intentional clinical model</a:t>
            </a:r>
          </a:p>
          <a:p>
            <a:r>
              <a:rPr lang="en-US" dirty="0"/>
              <a:t>Extra benefits/Supplemental Benefits</a:t>
            </a:r>
          </a:p>
          <a:p>
            <a:r>
              <a:rPr lang="en-US" dirty="0"/>
              <a:t>Integrated coverage, including HCBS and Part D</a:t>
            </a:r>
          </a:p>
          <a:p>
            <a:r>
              <a:rPr lang="en-US" dirty="0"/>
              <a:t>Providers billing one payor source for almost all Medicare and Medicaid services and benefits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4D8BCE-2B04-636F-FD13-7814DD3C2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69317"/>
      </p:ext>
    </p:extLst>
  </p:cSld>
  <p:clrMapOvr>
    <a:masterClrMapping/>
  </p:clrMapOvr>
</p:sld>
</file>

<file path=ppt/theme/theme1.xml><?xml version="1.0" encoding="utf-8"?>
<a:theme xmlns:a="http://schemas.openxmlformats.org/drawingml/2006/main" name="FSSA-Style3">
  <a:themeElements>
    <a:clrScheme name="F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C5B"/>
      </a:accent1>
      <a:accent2>
        <a:srgbClr val="265F92"/>
      </a:accent2>
      <a:accent3>
        <a:srgbClr val="77787B"/>
      </a:accent3>
      <a:accent4>
        <a:srgbClr val="BED738"/>
      </a:accent4>
      <a:accent5>
        <a:srgbClr val="FFD100"/>
      </a:accent5>
      <a:accent6>
        <a:srgbClr val="002E6D"/>
      </a:accent6>
      <a:hlink>
        <a:srgbClr val="0563C1"/>
      </a:hlink>
      <a:folHlink>
        <a:srgbClr val="954F72"/>
      </a:folHlink>
    </a:clrScheme>
    <a:fontScheme name="FSSA">
      <a:majorFont>
        <a:latin typeface="Trebuchet M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Autofit/>
      </a:bodyPr>
      <a:lstStyle>
        <a:defPPr algn="r">
          <a:defRPr sz="3600" b="0" dirty="0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ssa-style-02" id="{6D705E1F-F56C-4005-82E0-3AB2BF59F427}" vid="{14FBC3B4-E75B-4379-BDB6-9B9FE6595C8A}"/>
    </a:ext>
  </a:extLst>
</a:theme>
</file>

<file path=ppt/theme/theme2.xml><?xml version="1.0" encoding="utf-8"?>
<a:theme xmlns:a="http://schemas.openxmlformats.org/drawingml/2006/main" name="1_FSSA-Style3">
  <a:themeElements>
    <a:clrScheme name="F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C5B"/>
      </a:accent1>
      <a:accent2>
        <a:srgbClr val="265F92"/>
      </a:accent2>
      <a:accent3>
        <a:srgbClr val="77787B"/>
      </a:accent3>
      <a:accent4>
        <a:srgbClr val="BED738"/>
      </a:accent4>
      <a:accent5>
        <a:srgbClr val="FFD100"/>
      </a:accent5>
      <a:accent6>
        <a:srgbClr val="002E6D"/>
      </a:accent6>
      <a:hlink>
        <a:srgbClr val="0563C1"/>
      </a:hlink>
      <a:folHlink>
        <a:srgbClr val="954F72"/>
      </a:folHlink>
    </a:clrScheme>
    <a:fontScheme name="FSSA">
      <a:majorFont>
        <a:latin typeface="Trebuchet M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Autofit/>
      </a:bodyPr>
      <a:lstStyle>
        <a:defPPr algn="r">
          <a:defRPr sz="3600" b="0" dirty="0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ssa-style-02" id="{6D705E1F-F56C-4005-82E0-3AB2BF59F427}" vid="{41F2AE01-9F9E-4A74-A83E-564CCAB16962}"/>
    </a:ext>
  </a:extLst>
</a:theme>
</file>

<file path=ppt/theme/theme3.xml><?xml version="1.0" encoding="utf-8"?>
<a:theme xmlns:a="http://schemas.openxmlformats.org/drawingml/2006/main" name="2_FSSA-Style3">
  <a:themeElements>
    <a:clrScheme name="F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C5B"/>
      </a:accent1>
      <a:accent2>
        <a:srgbClr val="265F92"/>
      </a:accent2>
      <a:accent3>
        <a:srgbClr val="77787B"/>
      </a:accent3>
      <a:accent4>
        <a:srgbClr val="BED738"/>
      </a:accent4>
      <a:accent5>
        <a:srgbClr val="FFD100"/>
      </a:accent5>
      <a:accent6>
        <a:srgbClr val="002E6D"/>
      </a:accent6>
      <a:hlink>
        <a:srgbClr val="0563C1"/>
      </a:hlink>
      <a:folHlink>
        <a:srgbClr val="954F72"/>
      </a:folHlink>
    </a:clrScheme>
    <a:fontScheme name="FSSA">
      <a:majorFont>
        <a:latin typeface="Trebuchet M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Autofit/>
      </a:bodyPr>
      <a:lstStyle>
        <a:defPPr algn="r">
          <a:defRPr sz="3600" b="0" dirty="0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ssa-style-02" id="{6D705E1F-F56C-4005-82E0-3AB2BF59F427}" vid="{A235E759-D664-4920-BA51-7B2C34B1EB5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498490C551CC41A20B7E2B3FADECC9" ma:contentTypeVersion="3" ma:contentTypeDescription="Create a new document." ma:contentTypeScope="" ma:versionID="7ac9a017c0ca31dbc4d12fc73e2c84e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3cc0ea3fa8f52873386242d9791a58d5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A33BAC-8770-453D-BF5D-A79D3693F79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FA2B5A-33BC-49F9-876B-699E3E467060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74B8E344-B020-44A0-819E-B6860E61DA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199bfba-a409-4f13-b0c4-18b45933d88d}" enabled="0" method="" siteId="{2199bfba-a409-4f13-b0c4-18b45933d8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fssa-style-02</Template>
  <TotalTime>1216</TotalTime>
  <Words>769</Words>
  <Application>Microsoft Office PowerPoint</Application>
  <PresentationFormat>Widescreen</PresentationFormat>
  <Paragraphs>145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Aptos</vt:lpstr>
      <vt:lpstr>Aptos Serif</vt:lpstr>
      <vt:lpstr>Arial</vt:lpstr>
      <vt:lpstr>Calibri</vt:lpstr>
      <vt:lpstr>Courier New</vt:lpstr>
      <vt:lpstr>Times New Roman</vt:lpstr>
      <vt:lpstr>Wingdings</vt:lpstr>
      <vt:lpstr>FSSA-Style3</vt:lpstr>
      <vt:lpstr>1_FSSA-Style3</vt:lpstr>
      <vt:lpstr>2_FSSA-Style3</vt:lpstr>
      <vt:lpstr>Duals, D-SNPs, and FIDE Implementation</vt:lpstr>
      <vt:lpstr>Agenda</vt:lpstr>
      <vt:lpstr>                              Welcome</vt:lpstr>
      <vt:lpstr>Prioritizing program participants rights on where they choose to live:  The Home and Community-Based Services (HCBS) Settings Rule</vt:lpstr>
      <vt:lpstr>HCBS Settings Rule</vt:lpstr>
      <vt:lpstr>    The Dual Eligible Population</vt:lpstr>
      <vt:lpstr> What are Duals?</vt:lpstr>
      <vt:lpstr>Benefits of FIDE-SNP</vt:lpstr>
      <vt:lpstr>Benefits of FIDE-SNP</vt:lpstr>
      <vt:lpstr>Benefits of FIDE-SNP Continued </vt:lpstr>
      <vt:lpstr>PathWays Dual Care</vt:lpstr>
      <vt:lpstr> PathWays Dual Care</vt:lpstr>
      <vt:lpstr>Nursing Facilities Role </vt:lpstr>
      <vt:lpstr>Nursing Facilities (NF) Role</vt:lpstr>
      <vt:lpstr>State Medicaid Agency Contract (SMAC)</vt:lpstr>
      <vt:lpstr>SMAC</vt:lpstr>
      <vt:lpstr>Model of Care &amp;  I-SNPs</vt:lpstr>
      <vt:lpstr>MOC</vt:lpstr>
      <vt:lpstr>I-SNP </vt:lpstr>
      <vt:lpstr>Q&amp;A</vt:lpstr>
      <vt:lpstr>PowerPoint Presentation</vt:lpstr>
    </vt:vector>
  </TitlesOfParts>
  <Manager>Office of Strategic Communications and Public Affairs</Manager>
  <Company>Indiana Family and Social Services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FSSA Style 02</dc:title>
  <dc:subject>Presentation</dc:subject>
  <dc:creator>Inkenbrandt, Alan L</dc:creator>
  <cp:keywords>FSSA</cp:keywords>
  <dc:description>Slide show</dc:description>
  <cp:lastModifiedBy>Rosenfeld-Mountain, Andrea J</cp:lastModifiedBy>
  <cp:revision>5</cp:revision>
  <cp:lastPrinted>2025-12-18T15:30:30Z</cp:lastPrinted>
  <dcterms:created xsi:type="dcterms:W3CDTF">2025-01-13T15:35:37Z</dcterms:created>
  <dcterms:modified xsi:type="dcterms:W3CDTF">2025-12-18T21:37:54Z</dcterms:modified>
  <cp:category>State of Indiana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0x0101005A498490C551CC41A20B7E2B3FADECC9</vt:lpwstr>
  </property>
  <property fmtid="{D5CDD505-2E9C-101B-9397-08002B2CF9AE}" pid="3" name="Order">
    <vt:r8>900</vt:r8>
  </property>
  <property fmtid="{D5CDD505-2E9C-101B-9397-08002B2CF9AE}" pid="4" name="xd_ProgID">
    <vt:lpwstr/>
  </property>
  <property fmtid="{D5CDD505-2E9C-101B-9397-08002B2CF9AE}" pid="5" name="TemplateUrl">
    <vt:lpwstr/>
  </property>
</Properties>
</file>